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256" r:id="rId2"/>
    <p:sldId id="257" r:id="rId3"/>
    <p:sldId id="261" r:id="rId4"/>
    <p:sldId id="271" r:id="rId5"/>
    <p:sldId id="272" r:id="rId6"/>
    <p:sldId id="268" r:id="rId7"/>
    <p:sldId id="262" r:id="rId8"/>
    <p:sldId id="279" r:id="rId9"/>
    <p:sldId id="263" r:id="rId10"/>
    <p:sldId id="264" r:id="rId11"/>
    <p:sldId id="273" r:id="rId12"/>
    <p:sldId id="274" r:id="rId13"/>
    <p:sldId id="275" r:id="rId14"/>
    <p:sldId id="265" r:id="rId15"/>
    <p:sldId id="280" r:id="rId16"/>
    <p:sldId id="266" r:id="rId17"/>
    <p:sldId id="269" r:id="rId18"/>
    <p:sldId id="270" r:id="rId19"/>
    <p:sldId id="267" r:id="rId20"/>
    <p:sldId id="276" r:id="rId21"/>
    <p:sldId id="277" r:id="rId22"/>
    <p:sldId id="278"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83" d="100"/>
          <a:sy n="83" d="100"/>
        </p:scale>
        <p:origin x="70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BE12C-FF16-45C6-8E6F-F29C757DA759}" type="datetimeFigureOut">
              <a:rPr lang="nb-NO" smtClean="0"/>
              <a:t>21.11.2022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6C18B-B493-4B4D-8F18-271D5B1F423D}" type="slidenum">
              <a:rPr lang="nb-NO" smtClean="0"/>
              <a:t>‹#›</a:t>
            </a:fld>
            <a:endParaRPr lang="nb-NO"/>
          </a:p>
        </p:txBody>
      </p:sp>
    </p:spTree>
    <p:extLst>
      <p:ext uri="{BB962C8B-B14F-4D97-AF65-F5344CB8AC3E}">
        <p14:creationId xmlns:p14="http://schemas.microsoft.com/office/powerpoint/2010/main" val="223642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1F7EEE-C6F2-3C0F-8967-6087CC15B6A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6CBFE26-B186-9153-7BF5-1B031D156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7757DAA-13EC-3A1C-75EC-B28FBED18F88}"/>
              </a:ext>
            </a:extLst>
          </p:cNvPr>
          <p:cNvSpPr>
            <a:spLocks noGrp="1"/>
          </p:cNvSpPr>
          <p:nvPr>
            <p:ph type="dt" sz="half" idx="10"/>
          </p:nvPr>
        </p:nvSpPr>
        <p:spPr/>
        <p:txBody>
          <a:bodyPr/>
          <a:lstStyle/>
          <a:p>
            <a:fld id="{1D8F273B-D45E-4400-A03B-A539E749F0C1}" type="datetime1">
              <a:rPr lang="nb-NO" smtClean="0"/>
              <a:t>21.11.2022</a:t>
            </a:fld>
            <a:endParaRPr lang="nb-NO"/>
          </a:p>
        </p:txBody>
      </p:sp>
      <p:sp>
        <p:nvSpPr>
          <p:cNvPr id="5" name="Plassholder for bunntekst 4">
            <a:extLst>
              <a:ext uri="{FF2B5EF4-FFF2-40B4-BE49-F238E27FC236}">
                <a16:creationId xmlns:a16="http://schemas.microsoft.com/office/drawing/2014/main" id="{0F0A24F9-038F-2206-A9C0-5698391DA94C}"/>
              </a:ext>
            </a:extLst>
          </p:cNvPr>
          <p:cNvSpPr>
            <a:spLocks noGrp="1"/>
          </p:cNvSpPr>
          <p:nvPr>
            <p:ph type="ftr" sz="quarter" idx="11"/>
          </p:nvPr>
        </p:nvSpPr>
        <p:spPr/>
        <p:txBody>
          <a:bodyPr/>
          <a:lstStyle/>
          <a:p>
            <a:r>
              <a:rPr lang="nb-NO"/>
              <a:t>E-post: jacob.nodseth@fylkesadvokat.no Telefon: 48013162</a:t>
            </a:r>
          </a:p>
        </p:txBody>
      </p:sp>
      <p:sp>
        <p:nvSpPr>
          <p:cNvPr id="6" name="Plassholder for lysbildenummer 5">
            <a:extLst>
              <a:ext uri="{FF2B5EF4-FFF2-40B4-BE49-F238E27FC236}">
                <a16:creationId xmlns:a16="http://schemas.microsoft.com/office/drawing/2014/main" id="{C1254BA6-F6E5-FA5C-BF76-2AC411A612ED}"/>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328842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D1954-B06A-BCC3-4B0A-6C078F72AA2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A7BBE6A-5537-97AE-38B0-D9271AA00D9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893E83-6C0E-7948-FD74-DE2B0AE01F3A}"/>
              </a:ext>
            </a:extLst>
          </p:cNvPr>
          <p:cNvSpPr>
            <a:spLocks noGrp="1"/>
          </p:cNvSpPr>
          <p:nvPr>
            <p:ph type="dt" sz="half" idx="10"/>
          </p:nvPr>
        </p:nvSpPr>
        <p:spPr/>
        <p:txBody>
          <a:bodyPr/>
          <a:lstStyle/>
          <a:p>
            <a:fld id="{A3763771-E686-4C2D-8DA6-B7B9001EE0BB}" type="datetime1">
              <a:rPr lang="nb-NO" smtClean="0"/>
              <a:t>21.11.2022</a:t>
            </a:fld>
            <a:endParaRPr lang="nb-NO"/>
          </a:p>
        </p:txBody>
      </p:sp>
      <p:sp>
        <p:nvSpPr>
          <p:cNvPr id="5" name="Plassholder for bunntekst 4">
            <a:extLst>
              <a:ext uri="{FF2B5EF4-FFF2-40B4-BE49-F238E27FC236}">
                <a16:creationId xmlns:a16="http://schemas.microsoft.com/office/drawing/2014/main" id="{4B2BD57A-621F-CEDE-5617-80F89F269625}"/>
              </a:ext>
            </a:extLst>
          </p:cNvPr>
          <p:cNvSpPr>
            <a:spLocks noGrp="1"/>
          </p:cNvSpPr>
          <p:nvPr>
            <p:ph type="ftr" sz="quarter" idx="11"/>
          </p:nvPr>
        </p:nvSpPr>
        <p:spPr/>
        <p:txBody>
          <a:bodyPr/>
          <a:lstStyle/>
          <a:p>
            <a:r>
              <a:rPr lang="nb-NO"/>
              <a:t>E-post: jacob.nodseth@fylkesadvokat.no Telefon: 48013162</a:t>
            </a:r>
          </a:p>
        </p:txBody>
      </p:sp>
      <p:sp>
        <p:nvSpPr>
          <p:cNvPr id="6" name="Plassholder for lysbildenummer 5">
            <a:extLst>
              <a:ext uri="{FF2B5EF4-FFF2-40B4-BE49-F238E27FC236}">
                <a16:creationId xmlns:a16="http://schemas.microsoft.com/office/drawing/2014/main" id="{BD2AE304-B685-6E27-78F8-B8A5FB111F0F}"/>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84215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2119677-8D1C-95EE-3A08-64523B84694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23055D8-9307-ED9B-D1F5-A5D92D194F2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B9DFA7E-61E2-9D0F-B8EE-80B8A3E7E464}"/>
              </a:ext>
            </a:extLst>
          </p:cNvPr>
          <p:cNvSpPr>
            <a:spLocks noGrp="1"/>
          </p:cNvSpPr>
          <p:nvPr>
            <p:ph type="dt" sz="half" idx="10"/>
          </p:nvPr>
        </p:nvSpPr>
        <p:spPr/>
        <p:txBody>
          <a:bodyPr/>
          <a:lstStyle/>
          <a:p>
            <a:fld id="{07811C2F-A039-4B0E-B568-C18ECF335936}" type="datetime1">
              <a:rPr lang="nb-NO" smtClean="0"/>
              <a:t>21.11.2022</a:t>
            </a:fld>
            <a:endParaRPr lang="nb-NO"/>
          </a:p>
        </p:txBody>
      </p:sp>
      <p:sp>
        <p:nvSpPr>
          <p:cNvPr id="5" name="Plassholder for bunntekst 4">
            <a:extLst>
              <a:ext uri="{FF2B5EF4-FFF2-40B4-BE49-F238E27FC236}">
                <a16:creationId xmlns:a16="http://schemas.microsoft.com/office/drawing/2014/main" id="{E6388161-B3EB-972C-8F21-93B815A2D843}"/>
              </a:ext>
            </a:extLst>
          </p:cNvPr>
          <p:cNvSpPr>
            <a:spLocks noGrp="1"/>
          </p:cNvSpPr>
          <p:nvPr>
            <p:ph type="ftr" sz="quarter" idx="11"/>
          </p:nvPr>
        </p:nvSpPr>
        <p:spPr/>
        <p:txBody>
          <a:bodyPr/>
          <a:lstStyle/>
          <a:p>
            <a:r>
              <a:rPr lang="nb-NO"/>
              <a:t>E-post: jacob.nodseth@fylkesadvokat.no Telefon: 48013162</a:t>
            </a:r>
          </a:p>
        </p:txBody>
      </p:sp>
      <p:sp>
        <p:nvSpPr>
          <p:cNvPr id="6" name="Plassholder for lysbildenummer 5">
            <a:extLst>
              <a:ext uri="{FF2B5EF4-FFF2-40B4-BE49-F238E27FC236}">
                <a16:creationId xmlns:a16="http://schemas.microsoft.com/office/drawing/2014/main" id="{CFBA0814-3C63-A535-446D-14414C2341BF}"/>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85681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C3D11B-C6C3-38A6-AC21-9AE986A7574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F94F22B-521E-A512-3B68-873AFD8C85D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6F24435-E73E-C3A6-EDA0-234DC2A0285A}"/>
              </a:ext>
            </a:extLst>
          </p:cNvPr>
          <p:cNvSpPr>
            <a:spLocks noGrp="1"/>
          </p:cNvSpPr>
          <p:nvPr>
            <p:ph type="dt" sz="half" idx="10"/>
          </p:nvPr>
        </p:nvSpPr>
        <p:spPr/>
        <p:txBody>
          <a:bodyPr/>
          <a:lstStyle/>
          <a:p>
            <a:fld id="{7FD4279F-A040-40A0-8D3E-70192191CC2E}" type="datetime1">
              <a:rPr lang="nb-NO" smtClean="0"/>
              <a:t>21.11.2022</a:t>
            </a:fld>
            <a:endParaRPr lang="nb-NO"/>
          </a:p>
        </p:txBody>
      </p:sp>
      <p:sp>
        <p:nvSpPr>
          <p:cNvPr id="5" name="Plassholder for bunntekst 4">
            <a:extLst>
              <a:ext uri="{FF2B5EF4-FFF2-40B4-BE49-F238E27FC236}">
                <a16:creationId xmlns:a16="http://schemas.microsoft.com/office/drawing/2014/main" id="{A6DB3C70-0049-DD34-888D-0B3FF364D79D}"/>
              </a:ext>
            </a:extLst>
          </p:cNvPr>
          <p:cNvSpPr>
            <a:spLocks noGrp="1"/>
          </p:cNvSpPr>
          <p:nvPr>
            <p:ph type="ftr" sz="quarter" idx="11"/>
          </p:nvPr>
        </p:nvSpPr>
        <p:spPr/>
        <p:txBody>
          <a:bodyPr/>
          <a:lstStyle/>
          <a:p>
            <a:r>
              <a:rPr lang="nb-NO"/>
              <a:t>E-post: jacob.nodseth@fylkesadvokat.no Telefon: 48013162</a:t>
            </a:r>
          </a:p>
        </p:txBody>
      </p:sp>
      <p:sp>
        <p:nvSpPr>
          <p:cNvPr id="6" name="Plassholder for lysbildenummer 5">
            <a:extLst>
              <a:ext uri="{FF2B5EF4-FFF2-40B4-BE49-F238E27FC236}">
                <a16:creationId xmlns:a16="http://schemas.microsoft.com/office/drawing/2014/main" id="{A47A0449-D69F-BC5E-0D27-09C715D985DD}"/>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13819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40A113-669D-C530-8A66-2C68E7090A1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C4D090C-4A48-CF5F-9FA7-BE76F499B1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A3C3560-42DF-6EA8-C220-00A6908787BA}"/>
              </a:ext>
            </a:extLst>
          </p:cNvPr>
          <p:cNvSpPr>
            <a:spLocks noGrp="1"/>
          </p:cNvSpPr>
          <p:nvPr>
            <p:ph type="dt" sz="half" idx="10"/>
          </p:nvPr>
        </p:nvSpPr>
        <p:spPr/>
        <p:txBody>
          <a:bodyPr/>
          <a:lstStyle/>
          <a:p>
            <a:fld id="{236DD847-563B-4723-BF7D-19AEE2B2842B}" type="datetime1">
              <a:rPr lang="nb-NO" smtClean="0"/>
              <a:t>21.11.2022</a:t>
            </a:fld>
            <a:endParaRPr lang="nb-NO"/>
          </a:p>
        </p:txBody>
      </p:sp>
      <p:sp>
        <p:nvSpPr>
          <p:cNvPr id="5" name="Plassholder for bunntekst 4">
            <a:extLst>
              <a:ext uri="{FF2B5EF4-FFF2-40B4-BE49-F238E27FC236}">
                <a16:creationId xmlns:a16="http://schemas.microsoft.com/office/drawing/2014/main" id="{3319250D-C8F8-2645-BC75-7B81D5DA83D1}"/>
              </a:ext>
            </a:extLst>
          </p:cNvPr>
          <p:cNvSpPr>
            <a:spLocks noGrp="1"/>
          </p:cNvSpPr>
          <p:nvPr>
            <p:ph type="ftr" sz="quarter" idx="11"/>
          </p:nvPr>
        </p:nvSpPr>
        <p:spPr/>
        <p:txBody>
          <a:bodyPr/>
          <a:lstStyle/>
          <a:p>
            <a:r>
              <a:rPr lang="nb-NO"/>
              <a:t>E-post: jacob.nodseth@fylkesadvokat.no Telefon: 48013162</a:t>
            </a:r>
          </a:p>
        </p:txBody>
      </p:sp>
      <p:sp>
        <p:nvSpPr>
          <p:cNvPr id="6" name="Plassholder for lysbildenummer 5">
            <a:extLst>
              <a:ext uri="{FF2B5EF4-FFF2-40B4-BE49-F238E27FC236}">
                <a16:creationId xmlns:a16="http://schemas.microsoft.com/office/drawing/2014/main" id="{852DD944-8275-D0D8-0522-8D05AA94BCB4}"/>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159085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77DF7D-7556-175E-8EA8-2FD130B0D84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9B9437E-84E8-B273-9860-14E6FDC5380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632DFE0-DDCB-FD89-CA6D-4DA8DE674F2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C4151B9-26A1-FF47-5C58-51440335A55B}"/>
              </a:ext>
            </a:extLst>
          </p:cNvPr>
          <p:cNvSpPr>
            <a:spLocks noGrp="1"/>
          </p:cNvSpPr>
          <p:nvPr>
            <p:ph type="dt" sz="half" idx="10"/>
          </p:nvPr>
        </p:nvSpPr>
        <p:spPr/>
        <p:txBody>
          <a:bodyPr/>
          <a:lstStyle/>
          <a:p>
            <a:fld id="{8B67D532-4EA4-4520-8D80-1C78B2FD5214}" type="datetime1">
              <a:rPr lang="nb-NO" smtClean="0"/>
              <a:t>21.11.2022</a:t>
            </a:fld>
            <a:endParaRPr lang="nb-NO"/>
          </a:p>
        </p:txBody>
      </p:sp>
      <p:sp>
        <p:nvSpPr>
          <p:cNvPr id="6" name="Plassholder for bunntekst 5">
            <a:extLst>
              <a:ext uri="{FF2B5EF4-FFF2-40B4-BE49-F238E27FC236}">
                <a16:creationId xmlns:a16="http://schemas.microsoft.com/office/drawing/2014/main" id="{BAAA6C2F-4B49-1307-736C-CF2F3D60AE22}"/>
              </a:ext>
            </a:extLst>
          </p:cNvPr>
          <p:cNvSpPr>
            <a:spLocks noGrp="1"/>
          </p:cNvSpPr>
          <p:nvPr>
            <p:ph type="ftr" sz="quarter" idx="11"/>
          </p:nvPr>
        </p:nvSpPr>
        <p:spPr/>
        <p:txBody>
          <a:bodyPr/>
          <a:lstStyle/>
          <a:p>
            <a:r>
              <a:rPr lang="nb-NO"/>
              <a:t>E-post: jacob.nodseth@fylkesadvokat.no Telefon: 48013162</a:t>
            </a:r>
          </a:p>
        </p:txBody>
      </p:sp>
      <p:sp>
        <p:nvSpPr>
          <p:cNvPr id="7" name="Plassholder for lysbildenummer 6">
            <a:extLst>
              <a:ext uri="{FF2B5EF4-FFF2-40B4-BE49-F238E27FC236}">
                <a16:creationId xmlns:a16="http://schemas.microsoft.com/office/drawing/2014/main" id="{3A7729E3-FC17-7A9F-0818-59D26226B660}"/>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308233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1EF739-DF06-E59B-56BF-F3474718496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230A9FB-6124-F35D-F056-D719C0440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9EEC1D2-65E3-8D2F-E35E-58AD920E6467}"/>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827675B-A424-C1E7-9CB5-4FB63A269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3C51ED1-A632-3B44-0989-D2D53966C37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CB62BE4-1278-9FB8-931A-F4EC89289B0F}"/>
              </a:ext>
            </a:extLst>
          </p:cNvPr>
          <p:cNvSpPr>
            <a:spLocks noGrp="1"/>
          </p:cNvSpPr>
          <p:nvPr>
            <p:ph type="dt" sz="half" idx="10"/>
          </p:nvPr>
        </p:nvSpPr>
        <p:spPr/>
        <p:txBody>
          <a:bodyPr/>
          <a:lstStyle/>
          <a:p>
            <a:fld id="{92EEA7CF-811D-4D5F-9282-E6C51DB9E14F}" type="datetime1">
              <a:rPr lang="nb-NO" smtClean="0"/>
              <a:t>21.11.2022</a:t>
            </a:fld>
            <a:endParaRPr lang="nb-NO"/>
          </a:p>
        </p:txBody>
      </p:sp>
      <p:sp>
        <p:nvSpPr>
          <p:cNvPr id="8" name="Plassholder for bunntekst 7">
            <a:extLst>
              <a:ext uri="{FF2B5EF4-FFF2-40B4-BE49-F238E27FC236}">
                <a16:creationId xmlns:a16="http://schemas.microsoft.com/office/drawing/2014/main" id="{40858745-D198-3970-E3D5-61FE9310920D}"/>
              </a:ext>
            </a:extLst>
          </p:cNvPr>
          <p:cNvSpPr>
            <a:spLocks noGrp="1"/>
          </p:cNvSpPr>
          <p:nvPr>
            <p:ph type="ftr" sz="quarter" idx="11"/>
          </p:nvPr>
        </p:nvSpPr>
        <p:spPr/>
        <p:txBody>
          <a:bodyPr/>
          <a:lstStyle/>
          <a:p>
            <a:r>
              <a:rPr lang="nb-NO"/>
              <a:t>E-post: jacob.nodseth@fylkesadvokat.no Telefon: 48013162</a:t>
            </a:r>
          </a:p>
        </p:txBody>
      </p:sp>
      <p:sp>
        <p:nvSpPr>
          <p:cNvPr id="9" name="Plassholder for lysbildenummer 8">
            <a:extLst>
              <a:ext uri="{FF2B5EF4-FFF2-40B4-BE49-F238E27FC236}">
                <a16:creationId xmlns:a16="http://schemas.microsoft.com/office/drawing/2014/main" id="{A97ED906-3550-EFB6-A48D-9D7EB98DC15E}"/>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35977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EC34B1-1BDA-6B61-9013-76CAEE16F74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C0B8C8B-6E58-C651-3F04-F7A20759C03E}"/>
              </a:ext>
            </a:extLst>
          </p:cNvPr>
          <p:cNvSpPr>
            <a:spLocks noGrp="1"/>
          </p:cNvSpPr>
          <p:nvPr>
            <p:ph type="dt" sz="half" idx="10"/>
          </p:nvPr>
        </p:nvSpPr>
        <p:spPr/>
        <p:txBody>
          <a:bodyPr/>
          <a:lstStyle/>
          <a:p>
            <a:fld id="{A9CF3F0B-D85E-435F-85FA-DC8CB5C2FAB8}" type="datetime1">
              <a:rPr lang="nb-NO" smtClean="0"/>
              <a:t>21.11.2022</a:t>
            </a:fld>
            <a:endParaRPr lang="nb-NO"/>
          </a:p>
        </p:txBody>
      </p:sp>
      <p:sp>
        <p:nvSpPr>
          <p:cNvPr id="4" name="Plassholder for bunntekst 3">
            <a:extLst>
              <a:ext uri="{FF2B5EF4-FFF2-40B4-BE49-F238E27FC236}">
                <a16:creationId xmlns:a16="http://schemas.microsoft.com/office/drawing/2014/main" id="{4C6C8DF8-D3F6-AB35-D5FE-B69FC0F93C6D}"/>
              </a:ext>
            </a:extLst>
          </p:cNvPr>
          <p:cNvSpPr>
            <a:spLocks noGrp="1"/>
          </p:cNvSpPr>
          <p:nvPr>
            <p:ph type="ftr" sz="quarter" idx="11"/>
          </p:nvPr>
        </p:nvSpPr>
        <p:spPr/>
        <p:txBody>
          <a:bodyPr/>
          <a:lstStyle/>
          <a:p>
            <a:r>
              <a:rPr lang="nb-NO"/>
              <a:t>E-post: jacob.nodseth@fylkesadvokat.no Telefon: 48013162</a:t>
            </a:r>
          </a:p>
        </p:txBody>
      </p:sp>
      <p:sp>
        <p:nvSpPr>
          <p:cNvPr id="5" name="Plassholder for lysbildenummer 4">
            <a:extLst>
              <a:ext uri="{FF2B5EF4-FFF2-40B4-BE49-F238E27FC236}">
                <a16:creationId xmlns:a16="http://schemas.microsoft.com/office/drawing/2014/main" id="{D7BD39F3-3863-1724-5875-DAE19943AB96}"/>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345818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20E33E6-B15A-9BD0-235A-F3D4A5A2EEC5}"/>
              </a:ext>
            </a:extLst>
          </p:cNvPr>
          <p:cNvSpPr>
            <a:spLocks noGrp="1"/>
          </p:cNvSpPr>
          <p:nvPr>
            <p:ph type="dt" sz="half" idx="10"/>
          </p:nvPr>
        </p:nvSpPr>
        <p:spPr/>
        <p:txBody>
          <a:bodyPr/>
          <a:lstStyle/>
          <a:p>
            <a:fld id="{7C3A6310-5F77-483F-8364-CB029DD24101}" type="datetime1">
              <a:rPr lang="nb-NO" smtClean="0"/>
              <a:t>21.11.2022</a:t>
            </a:fld>
            <a:endParaRPr lang="nb-NO"/>
          </a:p>
        </p:txBody>
      </p:sp>
      <p:sp>
        <p:nvSpPr>
          <p:cNvPr id="3" name="Plassholder for bunntekst 2">
            <a:extLst>
              <a:ext uri="{FF2B5EF4-FFF2-40B4-BE49-F238E27FC236}">
                <a16:creationId xmlns:a16="http://schemas.microsoft.com/office/drawing/2014/main" id="{30BC03C2-4D09-F86F-1839-13B789E997F6}"/>
              </a:ext>
            </a:extLst>
          </p:cNvPr>
          <p:cNvSpPr>
            <a:spLocks noGrp="1"/>
          </p:cNvSpPr>
          <p:nvPr>
            <p:ph type="ftr" sz="quarter" idx="11"/>
          </p:nvPr>
        </p:nvSpPr>
        <p:spPr/>
        <p:txBody>
          <a:bodyPr/>
          <a:lstStyle/>
          <a:p>
            <a:r>
              <a:rPr lang="nb-NO"/>
              <a:t>E-post: jacob.nodseth@fylkesadvokat.no Telefon: 48013162</a:t>
            </a:r>
          </a:p>
        </p:txBody>
      </p:sp>
      <p:sp>
        <p:nvSpPr>
          <p:cNvPr id="4" name="Plassholder for lysbildenummer 3">
            <a:extLst>
              <a:ext uri="{FF2B5EF4-FFF2-40B4-BE49-F238E27FC236}">
                <a16:creationId xmlns:a16="http://schemas.microsoft.com/office/drawing/2014/main" id="{4290C6EE-A879-1F9B-236D-D0A092C51B2D}"/>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280854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5344EB-8D4E-557E-5E6B-C8C2F103363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B3112A2-2854-AFB7-40FF-0A18E8897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9B0F04F-FC30-5407-9B0A-32745D955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7C1F30A-C4F4-9995-4F2F-83B6E56FEC5C}"/>
              </a:ext>
            </a:extLst>
          </p:cNvPr>
          <p:cNvSpPr>
            <a:spLocks noGrp="1"/>
          </p:cNvSpPr>
          <p:nvPr>
            <p:ph type="dt" sz="half" idx="10"/>
          </p:nvPr>
        </p:nvSpPr>
        <p:spPr/>
        <p:txBody>
          <a:bodyPr/>
          <a:lstStyle/>
          <a:p>
            <a:fld id="{D99D139E-C24C-4413-AB89-058DEBB704BD}" type="datetime1">
              <a:rPr lang="nb-NO" smtClean="0"/>
              <a:t>21.11.2022</a:t>
            </a:fld>
            <a:endParaRPr lang="nb-NO"/>
          </a:p>
        </p:txBody>
      </p:sp>
      <p:sp>
        <p:nvSpPr>
          <p:cNvPr id="6" name="Plassholder for bunntekst 5">
            <a:extLst>
              <a:ext uri="{FF2B5EF4-FFF2-40B4-BE49-F238E27FC236}">
                <a16:creationId xmlns:a16="http://schemas.microsoft.com/office/drawing/2014/main" id="{E0B7082A-0BA9-D1AC-21D9-D4A9F57B5C1C}"/>
              </a:ext>
            </a:extLst>
          </p:cNvPr>
          <p:cNvSpPr>
            <a:spLocks noGrp="1"/>
          </p:cNvSpPr>
          <p:nvPr>
            <p:ph type="ftr" sz="quarter" idx="11"/>
          </p:nvPr>
        </p:nvSpPr>
        <p:spPr/>
        <p:txBody>
          <a:bodyPr/>
          <a:lstStyle/>
          <a:p>
            <a:r>
              <a:rPr lang="nb-NO"/>
              <a:t>E-post: jacob.nodseth@fylkesadvokat.no Telefon: 48013162</a:t>
            </a:r>
          </a:p>
        </p:txBody>
      </p:sp>
      <p:sp>
        <p:nvSpPr>
          <p:cNvPr id="7" name="Plassholder for lysbildenummer 6">
            <a:extLst>
              <a:ext uri="{FF2B5EF4-FFF2-40B4-BE49-F238E27FC236}">
                <a16:creationId xmlns:a16="http://schemas.microsoft.com/office/drawing/2014/main" id="{255224DF-2D47-E0AC-D3FA-275C15C76D40}"/>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362502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06A09B-FDE5-E414-AAF5-5ADF6452630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1A37464-18A1-4101-D477-58E468505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8802E42-A10B-519C-414D-9D0EDDB3E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E04F31B-41B3-E4B7-0C08-97BA1CC1F218}"/>
              </a:ext>
            </a:extLst>
          </p:cNvPr>
          <p:cNvSpPr>
            <a:spLocks noGrp="1"/>
          </p:cNvSpPr>
          <p:nvPr>
            <p:ph type="dt" sz="half" idx="10"/>
          </p:nvPr>
        </p:nvSpPr>
        <p:spPr/>
        <p:txBody>
          <a:bodyPr/>
          <a:lstStyle/>
          <a:p>
            <a:fld id="{1F745366-95B0-4A32-B047-8E45AAE1EC99}" type="datetime1">
              <a:rPr lang="nb-NO" smtClean="0"/>
              <a:t>21.11.2022</a:t>
            </a:fld>
            <a:endParaRPr lang="nb-NO"/>
          </a:p>
        </p:txBody>
      </p:sp>
      <p:sp>
        <p:nvSpPr>
          <p:cNvPr id="6" name="Plassholder for bunntekst 5">
            <a:extLst>
              <a:ext uri="{FF2B5EF4-FFF2-40B4-BE49-F238E27FC236}">
                <a16:creationId xmlns:a16="http://schemas.microsoft.com/office/drawing/2014/main" id="{7C362748-DA5C-BE4B-C1D1-ECBA4D2BD9E1}"/>
              </a:ext>
            </a:extLst>
          </p:cNvPr>
          <p:cNvSpPr>
            <a:spLocks noGrp="1"/>
          </p:cNvSpPr>
          <p:nvPr>
            <p:ph type="ftr" sz="quarter" idx="11"/>
          </p:nvPr>
        </p:nvSpPr>
        <p:spPr/>
        <p:txBody>
          <a:bodyPr/>
          <a:lstStyle/>
          <a:p>
            <a:r>
              <a:rPr lang="nb-NO"/>
              <a:t>E-post: jacob.nodseth@fylkesadvokat.no Telefon: 48013162</a:t>
            </a:r>
          </a:p>
        </p:txBody>
      </p:sp>
      <p:sp>
        <p:nvSpPr>
          <p:cNvPr id="7" name="Plassholder for lysbildenummer 6">
            <a:extLst>
              <a:ext uri="{FF2B5EF4-FFF2-40B4-BE49-F238E27FC236}">
                <a16:creationId xmlns:a16="http://schemas.microsoft.com/office/drawing/2014/main" id="{B3D8FE5E-6C73-238C-36ED-C197C539C7F7}"/>
              </a:ext>
            </a:extLst>
          </p:cNvPr>
          <p:cNvSpPr>
            <a:spLocks noGrp="1"/>
          </p:cNvSpPr>
          <p:nvPr>
            <p:ph type="sldNum" sz="quarter" idx="12"/>
          </p:nvPr>
        </p:nvSpPr>
        <p:spPr/>
        <p:txBody>
          <a:bodyPr/>
          <a:lstStyle/>
          <a:p>
            <a:fld id="{D8CF1A58-6570-4FCB-AC1E-44B923ED05C8}" type="slidenum">
              <a:rPr lang="nb-NO" smtClean="0"/>
              <a:t>‹#›</a:t>
            </a:fld>
            <a:endParaRPr lang="nb-NO"/>
          </a:p>
        </p:txBody>
      </p:sp>
    </p:spTree>
    <p:extLst>
      <p:ext uri="{BB962C8B-B14F-4D97-AF65-F5344CB8AC3E}">
        <p14:creationId xmlns:p14="http://schemas.microsoft.com/office/powerpoint/2010/main" val="38775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38B1F9B-B815-B625-879C-78614D180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B63A118-EB4F-92A3-D8EF-CF11CEB59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78E3C32-CB1A-0CAE-FB9E-38E135AAE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DB9BB-FA52-47BB-85C6-011C477D67E7}" type="datetime1">
              <a:rPr lang="nb-NO" smtClean="0"/>
              <a:t>21.11.2022</a:t>
            </a:fld>
            <a:endParaRPr lang="nb-NO"/>
          </a:p>
        </p:txBody>
      </p:sp>
      <p:sp>
        <p:nvSpPr>
          <p:cNvPr id="5" name="Plassholder for bunntekst 4">
            <a:extLst>
              <a:ext uri="{FF2B5EF4-FFF2-40B4-BE49-F238E27FC236}">
                <a16:creationId xmlns:a16="http://schemas.microsoft.com/office/drawing/2014/main" id="{8D67E4F2-899C-DAAF-86A2-1F706B4D6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E-post: jacob.nodseth@fylkesadvokat.no Telefon: 48013162</a:t>
            </a:r>
          </a:p>
        </p:txBody>
      </p:sp>
      <p:sp>
        <p:nvSpPr>
          <p:cNvPr id="6" name="Plassholder for lysbildenummer 5">
            <a:extLst>
              <a:ext uri="{FF2B5EF4-FFF2-40B4-BE49-F238E27FC236}">
                <a16:creationId xmlns:a16="http://schemas.microsoft.com/office/drawing/2014/main" id="{0526A4A0-5A1F-C2DB-C061-632A113FF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F1A58-6570-4FCB-AC1E-44B923ED05C8}" type="slidenum">
              <a:rPr lang="nb-NO" smtClean="0"/>
              <a:t>‹#›</a:t>
            </a:fld>
            <a:endParaRPr lang="nb-NO"/>
          </a:p>
        </p:txBody>
      </p:sp>
    </p:spTree>
    <p:extLst>
      <p:ext uri="{BB962C8B-B14F-4D97-AF65-F5344CB8AC3E}">
        <p14:creationId xmlns:p14="http://schemas.microsoft.com/office/powerpoint/2010/main" val="3671997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gress, utendørs, tre, sauer&#10;&#10;Automatisk generert beskrivelse">
            <a:extLst>
              <a:ext uri="{FF2B5EF4-FFF2-40B4-BE49-F238E27FC236}">
                <a16:creationId xmlns:a16="http://schemas.microsoft.com/office/drawing/2014/main" id="{7A8AB4E0-64B7-8C9D-8B3E-4097E98FF64D}"/>
              </a:ext>
            </a:extLst>
          </p:cNvPr>
          <p:cNvPicPr>
            <a:picLocks noChangeAspect="1"/>
          </p:cNvPicPr>
          <p:nvPr/>
        </p:nvPicPr>
        <p:blipFill rotWithShape="1">
          <a:blip r:embed="rId2">
            <a:extLst>
              <a:ext uri="{28A0092B-C50C-407E-A947-70E740481C1C}">
                <a14:useLocalDpi xmlns:a14="http://schemas.microsoft.com/office/drawing/2010/main" val="0"/>
              </a:ext>
            </a:extLst>
          </a:blip>
          <a:srcRect r="-2" b="1427"/>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ittel 1">
            <a:extLst>
              <a:ext uri="{FF2B5EF4-FFF2-40B4-BE49-F238E27FC236}">
                <a16:creationId xmlns:a16="http://schemas.microsoft.com/office/drawing/2014/main" id="{FB4D290B-8687-9858-C8D9-FF9BE771E8A6}"/>
              </a:ext>
            </a:extLst>
          </p:cNvPr>
          <p:cNvSpPr>
            <a:spLocks noGrp="1"/>
          </p:cNvSpPr>
          <p:nvPr>
            <p:ph type="ctrTitle"/>
          </p:nvPr>
        </p:nvSpPr>
        <p:spPr>
          <a:xfrm>
            <a:off x="207714" y="718781"/>
            <a:ext cx="3907085" cy="3576994"/>
          </a:xfrm>
        </p:spPr>
        <p:txBody>
          <a:bodyPr>
            <a:normAutofit/>
          </a:bodyPr>
          <a:lstStyle/>
          <a:p>
            <a:pPr algn="l"/>
            <a:r>
              <a:rPr lang="nb-NO" sz="3600" dirty="0">
                <a:solidFill>
                  <a:schemeClr val="tx1">
                    <a:lumMod val="85000"/>
                    <a:lumOff val="15000"/>
                  </a:schemeClr>
                </a:solidFill>
              </a:rPr>
              <a:t>Når friluftsloven misbrukes</a:t>
            </a:r>
          </a:p>
        </p:txBody>
      </p:sp>
      <p:sp>
        <p:nvSpPr>
          <p:cNvPr id="3" name="Undertittel 2">
            <a:extLst>
              <a:ext uri="{FF2B5EF4-FFF2-40B4-BE49-F238E27FC236}">
                <a16:creationId xmlns:a16="http://schemas.microsoft.com/office/drawing/2014/main" id="{B49F3774-8034-B5E1-0B71-B44D81FFCF0F}"/>
              </a:ext>
            </a:extLst>
          </p:cNvPr>
          <p:cNvSpPr>
            <a:spLocks noGrp="1"/>
          </p:cNvSpPr>
          <p:nvPr>
            <p:ph type="subTitle" idx="1"/>
          </p:nvPr>
        </p:nvSpPr>
        <p:spPr>
          <a:xfrm>
            <a:off x="207715" y="4295775"/>
            <a:ext cx="3554660" cy="2046928"/>
          </a:xfrm>
        </p:spPr>
        <p:txBody>
          <a:bodyPr>
            <a:noAutofit/>
          </a:bodyPr>
          <a:lstStyle/>
          <a:p>
            <a:pPr algn="l"/>
            <a:r>
              <a:rPr lang="nb-NO" dirty="0">
                <a:solidFill>
                  <a:schemeClr val="tx1">
                    <a:lumMod val="85000"/>
                    <a:lumOff val="15000"/>
                  </a:schemeClr>
                </a:solidFill>
              </a:rPr>
              <a:t>- og kommunen ikke griper inn</a:t>
            </a:r>
            <a:br>
              <a:rPr lang="nb-NO" dirty="0">
                <a:solidFill>
                  <a:schemeClr val="tx1">
                    <a:lumMod val="85000"/>
                    <a:lumOff val="15000"/>
                  </a:schemeClr>
                </a:solidFill>
              </a:rPr>
            </a:br>
            <a:br>
              <a:rPr lang="nb-NO" dirty="0">
                <a:solidFill>
                  <a:schemeClr val="tx1">
                    <a:lumMod val="85000"/>
                    <a:lumOff val="15000"/>
                  </a:schemeClr>
                </a:solidFill>
              </a:rPr>
            </a:br>
            <a:br>
              <a:rPr lang="nb-NO" dirty="0">
                <a:solidFill>
                  <a:schemeClr val="tx1">
                    <a:lumMod val="85000"/>
                    <a:lumOff val="15000"/>
                  </a:schemeClr>
                </a:solidFill>
              </a:rPr>
            </a:br>
            <a:br>
              <a:rPr lang="nb-NO" dirty="0">
                <a:solidFill>
                  <a:schemeClr val="tx1">
                    <a:lumMod val="85000"/>
                    <a:lumOff val="15000"/>
                  </a:schemeClr>
                </a:solidFill>
              </a:rPr>
            </a:br>
            <a:br>
              <a:rPr lang="nb-NO" dirty="0">
                <a:solidFill>
                  <a:schemeClr val="tx1">
                    <a:lumMod val="85000"/>
                    <a:lumOff val="15000"/>
                  </a:schemeClr>
                </a:solidFill>
              </a:rPr>
            </a:br>
            <a:r>
              <a:rPr lang="nb-NO" dirty="0">
                <a:solidFill>
                  <a:schemeClr val="tx1">
                    <a:lumMod val="85000"/>
                    <a:lumOff val="15000"/>
                  </a:schemeClr>
                </a:solidFill>
              </a:rPr>
              <a:t>       advokat Jacob Nødseth</a:t>
            </a:r>
          </a:p>
        </p:txBody>
      </p:sp>
    </p:spTree>
    <p:extLst>
      <p:ext uri="{BB962C8B-B14F-4D97-AF65-F5344CB8AC3E}">
        <p14:creationId xmlns:p14="http://schemas.microsoft.com/office/powerpoint/2010/main" val="378020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3602EE-DE36-6B9D-4EA9-3D6D57C4DD99}"/>
              </a:ext>
            </a:extLst>
          </p:cNvPr>
          <p:cNvSpPr>
            <a:spLocks noGrp="1"/>
          </p:cNvSpPr>
          <p:nvPr>
            <p:ph type="title"/>
          </p:nvPr>
        </p:nvSpPr>
        <p:spPr/>
        <p:txBody>
          <a:bodyPr/>
          <a:lstStyle/>
          <a:p>
            <a:r>
              <a:rPr lang="nb-NO" dirty="0"/>
              <a:t>Vårt helt overordnede utgangspunkt for saken</a:t>
            </a:r>
          </a:p>
        </p:txBody>
      </p:sp>
      <p:sp>
        <p:nvSpPr>
          <p:cNvPr id="3" name="Plassholder for innhold 2">
            <a:extLst>
              <a:ext uri="{FF2B5EF4-FFF2-40B4-BE49-F238E27FC236}">
                <a16:creationId xmlns:a16="http://schemas.microsoft.com/office/drawing/2014/main" id="{4EEA4CB3-E7B1-8718-D897-6150F4FA99FC}"/>
              </a:ext>
            </a:extLst>
          </p:cNvPr>
          <p:cNvSpPr>
            <a:spLocks noGrp="1"/>
          </p:cNvSpPr>
          <p:nvPr>
            <p:ph idx="1"/>
          </p:nvPr>
        </p:nvSpPr>
        <p:spPr/>
        <p:txBody>
          <a:bodyPr/>
          <a:lstStyle/>
          <a:p>
            <a:r>
              <a:rPr lang="nb-NO" dirty="0"/>
              <a:t>Allemannsretten er ikke en rett uten plikter. </a:t>
            </a:r>
            <a:br>
              <a:rPr lang="nb-NO" dirty="0"/>
            </a:br>
            <a:endParaRPr lang="nb-NO" dirty="0"/>
          </a:p>
          <a:p>
            <a:r>
              <a:rPr lang="nb-NO" dirty="0"/>
              <a:t>Aktiviteten til hundekjørerne går utover tålegrensene i friluftsloven, ergo er den rettsstridig.</a:t>
            </a:r>
          </a:p>
          <a:p>
            <a:pPr marL="0" indent="0">
              <a:buNone/>
            </a:pPr>
            <a:endParaRPr lang="nb-NO" dirty="0"/>
          </a:p>
          <a:p>
            <a:endParaRPr lang="nb-NO" dirty="0"/>
          </a:p>
          <a:p>
            <a:endParaRPr lang="nb-NO" dirty="0"/>
          </a:p>
          <a:p>
            <a:pPr marL="0" indent="0">
              <a:buNone/>
            </a:pPr>
            <a:endParaRPr lang="nb-NO" dirty="0"/>
          </a:p>
          <a:p>
            <a:pPr marL="0" indent="0">
              <a:buNone/>
            </a:pPr>
            <a:endParaRPr lang="nb-NO" dirty="0"/>
          </a:p>
        </p:txBody>
      </p:sp>
      <p:sp>
        <p:nvSpPr>
          <p:cNvPr id="5" name="Plassholder for bunntekst 4">
            <a:extLst>
              <a:ext uri="{FF2B5EF4-FFF2-40B4-BE49-F238E27FC236}">
                <a16:creationId xmlns:a16="http://schemas.microsoft.com/office/drawing/2014/main" id="{0CD9B8A3-294A-7E0F-4465-0336C753AD53}"/>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94635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F51FC8-C355-A6DB-1DF6-E8C9AB9C8CDF}"/>
              </a:ext>
            </a:extLst>
          </p:cNvPr>
          <p:cNvSpPr>
            <a:spLocks noGrp="1"/>
          </p:cNvSpPr>
          <p:nvPr>
            <p:ph type="title"/>
          </p:nvPr>
        </p:nvSpPr>
        <p:spPr/>
        <p:txBody>
          <a:bodyPr/>
          <a:lstStyle/>
          <a:p>
            <a:r>
              <a:rPr lang="nb-NO" dirty="0"/>
              <a:t>Rettslige utgangspunkter i friluftsloven</a:t>
            </a:r>
          </a:p>
        </p:txBody>
      </p:sp>
      <p:sp>
        <p:nvSpPr>
          <p:cNvPr id="3" name="Plassholder for innhold 2">
            <a:extLst>
              <a:ext uri="{FF2B5EF4-FFF2-40B4-BE49-F238E27FC236}">
                <a16:creationId xmlns:a16="http://schemas.microsoft.com/office/drawing/2014/main" id="{C0254F2C-8626-D2E6-66FF-5DD95605A2CC}"/>
              </a:ext>
            </a:extLst>
          </p:cNvPr>
          <p:cNvSpPr>
            <a:spLocks noGrp="1"/>
          </p:cNvSpPr>
          <p:nvPr>
            <p:ph idx="1"/>
          </p:nvPr>
        </p:nvSpPr>
        <p:spPr/>
        <p:txBody>
          <a:bodyPr/>
          <a:lstStyle/>
          <a:p>
            <a:pPr marL="0" indent="0" algn="l">
              <a:buNone/>
            </a:pPr>
            <a:r>
              <a:rPr lang="nb-NO" b="1" i="0" dirty="0">
                <a:solidFill>
                  <a:srgbClr val="333333"/>
                </a:solidFill>
                <a:effectLst/>
                <a:latin typeface="Helvetica Neue"/>
              </a:rPr>
              <a:t>§ 2 </a:t>
            </a:r>
            <a:r>
              <a:rPr lang="nb-NO" b="1" i="1" dirty="0">
                <a:solidFill>
                  <a:srgbClr val="333333"/>
                </a:solidFill>
                <a:effectLst/>
                <a:latin typeface="Helvetica Neue"/>
              </a:rPr>
              <a:t>(Ferdsel i utmark.)</a:t>
            </a:r>
            <a:endParaRPr lang="nb-NO" b="0" i="0" dirty="0">
              <a:solidFill>
                <a:srgbClr val="333333"/>
              </a:solidFill>
              <a:effectLst/>
              <a:latin typeface="Helvetica Neue"/>
            </a:endParaRPr>
          </a:p>
          <a:p>
            <a:pPr marL="0" indent="0" algn="l">
              <a:buNone/>
            </a:pPr>
            <a:r>
              <a:rPr lang="nb-NO" b="0" i="0" dirty="0">
                <a:solidFill>
                  <a:srgbClr val="333333"/>
                </a:solidFill>
                <a:effectLst/>
                <a:latin typeface="Helvetica Neue"/>
              </a:rPr>
              <a:t>I utmark kan enhver ferdes til fots hele året, når det skjer </a:t>
            </a:r>
            <a:r>
              <a:rPr lang="nb-NO" b="1" i="0" dirty="0">
                <a:solidFill>
                  <a:srgbClr val="333333"/>
                </a:solidFill>
                <a:effectLst/>
                <a:latin typeface="Helvetica Neue"/>
              </a:rPr>
              <a:t>hensynsfullt og med tilbørlig varsomhet</a:t>
            </a:r>
            <a:r>
              <a:rPr lang="nb-NO" b="0" i="0" dirty="0">
                <a:solidFill>
                  <a:srgbClr val="333333"/>
                </a:solidFill>
                <a:effectLst/>
                <a:latin typeface="Helvetica Neue"/>
              </a:rPr>
              <a:t>.</a:t>
            </a:r>
          </a:p>
          <a:p>
            <a:pPr marL="0" indent="0" algn="l">
              <a:buNone/>
            </a:pPr>
            <a:r>
              <a:rPr lang="nb-NO" b="0" i="0" dirty="0">
                <a:solidFill>
                  <a:srgbClr val="333333"/>
                </a:solidFill>
                <a:effectLst/>
                <a:latin typeface="Helvetica Neue"/>
              </a:rPr>
              <a:t>Det samme gjelder ferdsel med ride- eller kløvhest, kjelke, tråsykkel eller liknende på veg eller sti i utmark og over alt i utmark på fjellet, </a:t>
            </a:r>
            <a:r>
              <a:rPr lang="nb-NO" b="1" i="0" dirty="0">
                <a:solidFill>
                  <a:srgbClr val="333333"/>
                </a:solidFill>
                <a:effectLst/>
                <a:latin typeface="Helvetica Neue"/>
              </a:rPr>
              <a:t>såfremt ikke kommunen</a:t>
            </a:r>
            <a:r>
              <a:rPr lang="nb-NO" b="0" i="0" dirty="0">
                <a:solidFill>
                  <a:srgbClr val="333333"/>
                </a:solidFill>
                <a:effectLst/>
                <a:latin typeface="Helvetica Neue"/>
              </a:rPr>
              <a:t> med samtykke av eieren eller brukeren </a:t>
            </a:r>
            <a:r>
              <a:rPr lang="nb-NO" b="1" i="0" dirty="0">
                <a:solidFill>
                  <a:srgbClr val="333333"/>
                </a:solidFill>
                <a:effectLst/>
                <a:latin typeface="Helvetica Neue"/>
              </a:rPr>
              <a:t>har forbudt slik ferdsel på nærmere angitte strekninger.</a:t>
            </a:r>
          </a:p>
          <a:p>
            <a:pPr marL="0" indent="0">
              <a:buNone/>
            </a:pPr>
            <a:endParaRPr lang="nb-NO" dirty="0"/>
          </a:p>
        </p:txBody>
      </p:sp>
      <p:sp>
        <p:nvSpPr>
          <p:cNvPr id="5" name="Plassholder for bunntekst 4">
            <a:extLst>
              <a:ext uri="{FF2B5EF4-FFF2-40B4-BE49-F238E27FC236}">
                <a16:creationId xmlns:a16="http://schemas.microsoft.com/office/drawing/2014/main" id="{C159FA46-FE80-82C2-403E-6CBAAB775B04}"/>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150783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D25DE6A-4394-A46E-976C-B5D01E4F01FB}"/>
              </a:ext>
            </a:extLst>
          </p:cNvPr>
          <p:cNvSpPr>
            <a:spLocks noGrp="1"/>
          </p:cNvSpPr>
          <p:nvPr>
            <p:ph idx="1"/>
          </p:nvPr>
        </p:nvSpPr>
        <p:spPr>
          <a:xfrm>
            <a:off x="727364" y="1049771"/>
            <a:ext cx="10515600" cy="4351338"/>
          </a:xfrm>
        </p:spPr>
        <p:txBody>
          <a:bodyPr/>
          <a:lstStyle/>
          <a:p>
            <a:pPr marL="0" indent="0" algn="l">
              <a:buNone/>
            </a:pPr>
            <a:r>
              <a:rPr lang="nb-NO" b="1" i="0" dirty="0">
                <a:solidFill>
                  <a:srgbClr val="333333"/>
                </a:solidFill>
                <a:effectLst/>
                <a:latin typeface="Helvetica Neue"/>
              </a:rPr>
              <a:t>§ 11 </a:t>
            </a:r>
            <a:r>
              <a:rPr lang="nb-NO" b="1" i="1" dirty="0">
                <a:solidFill>
                  <a:srgbClr val="333333"/>
                </a:solidFill>
                <a:effectLst/>
                <a:latin typeface="Helvetica Neue"/>
              </a:rPr>
              <a:t>(Ferdselskultur og eierens bortvisingsrett.)</a:t>
            </a:r>
            <a:endParaRPr lang="nb-NO" b="0" i="0" dirty="0">
              <a:solidFill>
                <a:srgbClr val="333333"/>
              </a:solidFill>
              <a:effectLst/>
              <a:latin typeface="Helvetica Neue"/>
            </a:endParaRPr>
          </a:p>
          <a:p>
            <a:pPr marL="0" indent="0" algn="l">
              <a:buNone/>
            </a:pPr>
            <a:r>
              <a:rPr lang="nb-NO" b="1" i="0" dirty="0">
                <a:solidFill>
                  <a:srgbClr val="333333"/>
                </a:solidFill>
                <a:effectLst/>
                <a:latin typeface="Helvetica Neue"/>
              </a:rPr>
              <a:t>Enhver</a:t>
            </a:r>
            <a:r>
              <a:rPr lang="nb-NO" b="0" i="0" dirty="0">
                <a:solidFill>
                  <a:srgbClr val="333333"/>
                </a:solidFill>
                <a:effectLst/>
                <a:latin typeface="Helvetica Neue"/>
              </a:rPr>
              <a:t> som ferdes eller oppholder seg på annen manns grunn eller på sjøen utenfor, skal </a:t>
            </a:r>
            <a:r>
              <a:rPr lang="nb-NO" b="1" i="0" dirty="0">
                <a:solidFill>
                  <a:srgbClr val="333333"/>
                </a:solidFill>
                <a:effectLst/>
                <a:latin typeface="Helvetica Neue"/>
              </a:rPr>
              <a:t>opptre hensynsfullt og varsomt </a:t>
            </a:r>
            <a:r>
              <a:rPr lang="nb-NO" b="0" i="0" dirty="0">
                <a:solidFill>
                  <a:srgbClr val="333333"/>
                </a:solidFill>
                <a:effectLst/>
                <a:latin typeface="Helvetica Neue"/>
              </a:rPr>
              <a:t>for ikke å volde skade eller ulempe for eier, </a:t>
            </a:r>
            <a:r>
              <a:rPr lang="nb-NO" b="1" i="0" dirty="0">
                <a:solidFill>
                  <a:srgbClr val="333333"/>
                </a:solidFill>
                <a:effectLst/>
                <a:latin typeface="Helvetica Neue"/>
              </a:rPr>
              <a:t>bruker</a:t>
            </a:r>
            <a:r>
              <a:rPr lang="nb-NO" b="0" i="0" dirty="0">
                <a:solidFill>
                  <a:srgbClr val="333333"/>
                </a:solidFill>
                <a:effectLst/>
                <a:latin typeface="Helvetica Neue"/>
              </a:rPr>
              <a:t> eller andre, eller påføre miljøet skade. Han plikter å se etter at han ikke etterlater seg stedet i en tilstand som kan virke skjemmende eller føre til skade eller ulempe for noen.</a:t>
            </a:r>
          </a:p>
          <a:p>
            <a:pPr marL="0" indent="0" algn="l">
              <a:buNone/>
            </a:pPr>
            <a:r>
              <a:rPr lang="nb-NO" b="0" i="0" dirty="0">
                <a:solidFill>
                  <a:srgbClr val="333333"/>
                </a:solidFill>
                <a:effectLst/>
                <a:latin typeface="Helvetica Neue"/>
              </a:rPr>
              <a:t>Grunnens eier eller bruker har </a:t>
            </a:r>
            <a:r>
              <a:rPr lang="nb-NO" b="1" i="0" dirty="0">
                <a:solidFill>
                  <a:srgbClr val="333333"/>
                </a:solidFill>
                <a:effectLst/>
                <a:latin typeface="Helvetica Neue"/>
              </a:rPr>
              <a:t>rett til å vise bort folk</a:t>
            </a:r>
            <a:r>
              <a:rPr lang="nb-NO" b="0" i="0" dirty="0">
                <a:solidFill>
                  <a:srgbClr val="333333"/>
                </a:solidFill>
                <a:effectLst/>
                <a:latin typeface="Helvetica Neue"/>
              </a:rPr>
              <a:t> som opptrer hensynsløst eller ved utilbørlig atferd utsetter eiendommen eller berettigete interesser for skade eller ulempe.</a:t>
            </a:r>
          </a:p>
          <a:p>
            <a:endParaRPr lang="nb-NO" dirty="0"/>
          </a:p>
        </p:txBody>
      </p:sp>
      <p:sp>
        <p:nvSpPr>
          <p:cNvPr id="4" name="Plassholder for bunntekst 3">
            <a:extLst>
              <a:ext uri="{FF2B5EF4-FFF2-40B4-BE49-F238E27FC236}">
                <a16:creationId xmlns:a16="http://schemas.microsoft.com/office/drawing/2014/main" id="{871419CA-98D7-7CDA-3243-35F3666635B0}"/>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377596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innhold 8">
            <a:extLst>
              <a:ext uri="{FF2B5EF4-FFF2-40B4-BE49-F238E27FC236}">
                <a16:creationId xmlns:a16="http://schemas.microsoft.com/office/drawing/2014/main" id="{E80B005E-9997-1ADD-1D0D-47B6142F1118}"/>
              </a:ext>
            </a:extLst>
          </p:cNvPr>
          <p:cNvSpPr>
            <a:spLocks noGrp="1"/>
          </p:cNvSpPr>
          <p:nvPr>
            <p:ph idx="1"/>
          </p:nvPr>
        </p:nvSpPr>
        <p:spPr>
          <a:xfrm>
            <a:off x="838200" y="720436"/>
            <a:ext cx="10515600" cy="5456527"/>
          </a:xfrm>
        </p:spPr>
        <p:txBody>
          <a:bodyPr>
            <a:normAutofit fontScale="92500" lnSpcReduction="20000"/>
          </a:bodyPr>
          <a:lstStyle/>
          <a:p>
            <a:pPr marL="0" indent="0" algn="l">
              <a:buNone/>
            </a:pPr>
            <a:r>
              <a:rPr lang="nb-NO" b="1" i="0" dirty="0">
                <a:solidFill>
                  <a:srgbClr val="333333"/>
                </a:solidFill>
                <a:effectLst/>
                <a:latin typeface="Helvetica Neue"/>
              </a:rPr>
              <a:t>§ 15 </a:t>
            </a:r>
            <a:r>
              <a:rPr lang="nb-NO" b="1" i="1" dirty="0">
                <a:solidFill>
                  <a:srgbClr val="333333"/>
                </a:solidFill>
                <a:effectLst/>
                <a:latin typeface="Helvetica Neue"/>
              </a:rPr>
              <a:t>(Regulering av ferdsel på visse friluftsområde)</a:t>
            </a:r>
            <a:endParaRPr lang="nb-NO" b="0" i="0" dirty="0">
              <a:solidFill>
                <a:srgbClr val="333333"/>
              </a:solidFill>
              <a:effectLst/>
              <a:latin typeface="Helvetica Neue"/>
            </a:endParaRPr>
          </a:p>
          <a:p>
            <a:pPr marL="0" indent="0" algn="l">
              <a:buNone/>
            </a:pPr>
            <a:r>
              <a:rPr lang="nb-NO" b="0" i="0" dirty="0">
                <a:solidFill>
                  <a:srgbClr val="333333"/>
                </a:solidFill>
                <a:effectLst/>
                <a:latin typeface="Helvetica Neue"/>
              </a:rPr>
              <a:t>Til regulering av ferdselen på område hvor utfarten er stor, </a:t>
            </a:r>
            <a:r>
              <a:rPr lang="nb-NO" b="1" i="0" dirty="0">
                <a:solidFill>
                  <a:srgbClr val="333333"/>
                </a:solidFill>
                <a:effectLst/>
                <a:latin typeface="Helvetica Neue"/>
              </a:rPr>
              <a:t>kan kommunen</a:t>
            </a:r>
            <a:r>
              <a:rPr lang="nb-NO" b="0" i="0" dirty="0">
                <a:solidFill>
                  <a:srgbClr val="333333"/>
                </a:solidFill>
                <a:effectLst/>
                <a:latin typeface="Helvetica Neue"/>
              </a:rPr>
              <a:t> med samtykke av eieren eller brukeren </a:t>
            </a:r>
            <a:r>
              <a:rPr lang="nb-NO" b="1" i="0" dirty="0">
                <a:solidFill>
                  <a:srgbClr val="333333"/>
                </a:solidFill>
                <a:effectLst/>
                <a:latin typeface="Helvetica Neue"/>
              </a:rPr>
              <a:t>fastsette atferdsregler som enhver som ferdes på området plikter å følge. </a:t>
            </a:r>
            <a:r>
              <a:rPr lang="nb-NO" b="0" i="0" dirty="0">
                <a:solidFill>
                  <a:srgbClr val="333333"/>
                </a:solidFill>
                <a:effectLst/>
                <a:latin typeface="Helvetica Neue"/>
              </a:rPr>
              <a:t>Reglene skal særlig ta sikte på å opprettholde ro og orden, verne dyre- og plantelivet og fremme helsetiltak og sanitære forhold.</a:t>
            </a:r>
          </a:p>
          <a:p>
            <a:pPr marL="0" indent="0">
              <a:buNone/>
            </a:pPr>
            <a:endParaRPr lang="nb-NO" dirty="0"/>
          </a:p>
          <a:p>
            <a:pPr marL="0" indent="0" algn="l">
              <a:buNone/>
            </a:pPr>
            <a:r>
              <a:rPr lang="nb-NO" b="1" i="0" dirty="0">
                <a:solidFill>
                  <a:srgbClr val="333333"/>
                </a:solidFill>
                <a:effectLst/>
                <a:latin typeface="Helvetica Neue"/>
              </a:rPr>
              <a:t>§ 16 </a:t>
            </a:r>
            <a:r>
              <a:rPr lang="nb-NO" b="1" i="1" dirty="0">
                <a:solidFill>
                  <a:srgbClr val="333333"/>
                </a:solidFill>
                <a:effectLst/>
                <a:latin typeface="Helvetica Neue"/>
              </a:rPr>
              <a:t>(Sperring av særlig utsatt område)</a:t>
            </a:r>
            <a:endParaRPr lang="nb-NO" b="0" i="0" dirty="0">
              <a:solidFill>
                <a:srgbClr val="333333"/>
              </a:solidFill>
              <a:effectLst/>
              <a:latin typeface="Helvetica Neue"/>
            </a:endParaRPr>
          </a:p>
          <a:p>
            <a:pPr marL="0" indent="0" algn="l">
              <a:buNone/>
            </a:pPr>
            <a:r>
              <a:rPr lang="nb-NO" b="0" i="0" dirty="0">
                <a:solidFill>
                  <a:srgbClr val="333333"/>
                </a:solidFill>
                <a:effectLst/>
                <a:latin typeface="Helvetica Neue"/>
              </a:rPr>
              <a:t>Blir en eiendom i særlig grad utsatt for </a:t>
            </a:r>
            <a:r>
              <a:rPr lang="nb-NO" b="0" i="0" dirty="0" err="1">
                <a:solidFill>
                  <a:srgbClr val="333333"/>
                </a:solidFill>
                <a:effectLst/>
                <a:latin typeface="Helvetica Neue"/>
              </a:rPr>
              <a:t>almenhetens</a:t>
            </a:r>
            <a:r>
              <a:rPr lang="nb-NO" b="0" i="0" dirty="0">
                <a:solidFill>
                  <a:srgbClr val="333333"/>
                </a:solidFill>
                <a:effectLst/>
                <a:latin typeface="Helvetica Neue"/>
              </a:rPr>
              <a:t> ferdsel </a:t>
            </a:r>
            <a:r>
              <a:rPr lang="nb-NO" b="1" i="0" dirty="0">
                <a:solidFill>
                  <a:srgbClr val="333333"/>
                </a:solidFill>
                <a:effectLst/>
                <a:latin typeface="Helvetica Neue"/>
              </a:rPr>
              <a:t>kan kommunen </a:t>
            </a:r>
            <a:r>
              <a:rPr lang="nb-NO" b="0" i="0" dirty="0">
                <a:solidFill>
                  <a:srgbClr val="333333"/>
                </a:solidFill>
                <a:effectLst/>
                <a:latin typeface="Helvetica Neue"/>
              </a:rPr>
              <a:t>med samtykke av eieren eller brukeren </a:t>
            </a:r>
            <a:r>
              <a:rPr lang="nb-NO" b="1" i="0" dirty="0">
                <a:solidFill>
                  <a:srgbClr val="333333"/>
                </a:solidFill>
                <a:effectLst/>
                <a:latin typeface="Helvetica Neue"/>
              </a:rPr>
              <a:t>bestemme hel eller delvis sperring av eiendommen</a:t>
            </a:r>
            <a:r>
              <a:rPr lang="nb-NO" b="0" i="0" dirty="0">
                <a:solidFill>
                  <a:srgbClr val="333333"/>
                </a:solidFill>
                <a:effectLst/>
                <a:latin typeface="Helvetica Neue"/>
              </a:rPr>
              <a:t>, når ferdselen gjør nevneverdig skade på den eller er til vesentlig hinder for den bruk som eieren eller brukeren gjør eller ønsker å gjøre av den.</a:t>
            </a:r>
          </a:p>
          <a:p>
            <a:pPr marL="0" indent="0" algn="l">
              <a:buNone/>
            </a:pPr>
            <a:br>
              <a:rPr lang="nb-NO" b="0" i="0" dirty="0">
                <a:solidFill>
                  <a:srgbClr val="333333"/>
                </a:solidFill>
                <a:effectLst/>
                <a:latin typeface="Helvetica Neue"/>
              </a:rPr>
            </a:br>
            <a:r>
              <a:rPr lang="nb-NO" b="0" i="0" dirty="0">
                <a:solidFill>
                  <a:srgbClr val="333333"/>
                </a:solidFill>
                <a:effectLst/>
                <a:latin typeface="Helvetica Neue"/>
              </a:rPr>
              <a:t>Sperring fastsettes for et bestemt tidsrom, ikke over 5 år om gangen.</a:t>
            </a:r>
          </a:p>
          <a:p>
            <a:pPr marL="0" indent="0">
              <a:buNone/>
            </a:pPr>
            <a:endParaRPr lang="nb-NO" dirty="0"/>
          </a:p>
        </p:txBody>
      </p:sp>
      <p:sp>
        <p:nvSpPr>
          <p:cNvPr id="3" name="Plassholder for bunntekst 2">
            <a:extLst>
              <a:ext uri="{FF2B5EF4-FFF2-40B4-BE49-F238E27FC236}">
                <a16:creationId xmlns:a16="http://schemas.microsoft.com/office/drawing/2014/main" id="{DC9266E2-BBD2-8C66-CDE2-DA377CE7E807}"/>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81827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FA2025-7C69-AD89-1815-D8EAA6633206}"/>
              </a:ext>
            </a:extLst>
          </p:cNvPr>
          <p:cNvSpPr>
            <a:spLocks noGrp="1"/>
          </p:cNvSpPr>
          <p:nvPr>
            <p:ph type="title"/>
          </p:nvPr>
        </p:nvSpPr>
        <p:spPr/>
        <p:txBody>
          <a:bodyPr/>
          <a:lstStyle/>
          <a:p>
            <a:r>
              <a:rPr lang="nb-NO" dirty="0"/>
              <a:t>Fra å ha rett – til å få rett</a:t>
            </a:r>
          </a:p>
        </p:txBody>
      </p:sp>
      <p:sp>
        <p:nvSpPr>
          <p:cNvPr id="3" name="Plassholder for innhold 2">
            <a:extLst>
              <a:ext uri="{FF2B5EF4-FFF2-40B4-BE49-F238E27FC236}">
                <a16:creationId xmlns:a16="http://schemas.microsoft.com/office/drawing/2014/main" id="{F4B17170-3B78-4926-95B5-FA17FF0FDD2F}"/>
              </a:ext>
            </a:extLst>
          </p:cNvPr>
          <p:cNvSpPr>
            <a:spLocks noGrp="1"/>
          </p:cNvSpPr>
          <p:nvPr>
            <p:ph idx="1"/>
          </p:nvPr>
        </p:nvSpPr>
        <p:spPr>
          <a:xfrm>
            <a:off x="838200" y="1825625"/>
            <a:ext cx="10515600" cy="3291320"/>
          </a:xfrm>
        </p:spPr>
        <p:txBody>
          <a:bodyPr/>
          <a:lstStyle/>
          <a:p>
            <a:r>
              <a:rPr lang="nb-NO" dirty="0"/>
              <a:t>Prosess i forvaltningen:</a:t>
            </a:r>
          </a:p>
          <a:p>
            <a:pPr lvl="1"/>
            <a:r>
              <a:rPr lang="nb-NO" dirty="0"/>
              <a:t>Kommunen bør utarbeide en forskrift som stenger Kjellerskogen for hundekjøring og heller flytter aktiviteten til et annet område.</a:t>
            </a:r>
          </a:p>
          <a:p>
            <a:pPr lvl="1"/>
            <a:r>
              <a:rPr lang="nb-NO" dirty="0"/>
              <a:t>Støtte fra grunneier Statskog – forslag fra kommunedirektøren i tråd med dette. Stenge Kjellerskogen, åpne opp nærliggende Tørrfossmoen.</a:t>
            </a:r>
          </a:p>
          <a:p>
            <a:pPr lvl="1"/>
            <a:r>
              <a:rPr lang="nb-NO" dirty="0"/>
              <a:t>Politikerne sa nei, gjentatte ganger. «Ikke riktig virkemiddel for å løse en privatrettslig tvist».</a:t>
            </a:r>
          </a:p>
          <a:p>
            <a:pPr lvl="1"/>
            <a:r>
              <a:rPr lang="nb-NO" dirty="0"/>
              <a:t>Ordføreren: Ta saken til retten!</a:t>
            </a:r>
          </a:p>
          <a:p>
            <a:pPr marL="457200" lvl="1" indent="0">
              <a:buNone/>
            </a:pPr>
            <a:endParaRPr lang="nb-NO" dirty="0"/>
          </a:p>
        </p:txBody>
      </p:sp>
      <p:sp>
        <p:nvSpPr>
          <p:cNvPr id="5" name="Plassholder for bunntekst 4">
            <a:extLst>
              <a:ext uri="{FF2B5EF4-FFF2-40B4-BE49-F238E27FC236}">
                <a16:creationId xmlns:a16="http://schemas.microsoft.com/office/drawing/2014/main" id="{E478AC90-36EF-1257-A385-9B0B53047E00}"/>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305557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18A601-A0C2-EC69-4E71-DC6A368CB31B}"/>
              </a:ext>
            </a:extLst>
          </p:cNvPr>
          <p:cNvSpPr>
            <a:spLocks noGrp="1"/>
          </p:cNvSpPr>
          <p:nvPr>
            <p:ph type="title"/>
          </p:nvPr>
        </p:nvSpPr>
        <p:spPr>
          <a:xfrm>
            <a:off x="1013691" y="891597"/>
            <a:ext cx="10515600" cy="1325563"/>
          </a:xfrm>
        </p:spPr>
        <p:txBody>
          <a:bodyPr>
            <a:normAutofit/>
          </a:bodyPr>
          <a:lstStyle/>
          <a:p>
            <a:r>
              <a:rPr lang="nn-NO" sz="2800" b="1" i="0" u="none" strike="noStrike" baseline="0" dirty="0">
                <a:cs typeface="Calibri Light" panose="020F0302020204030204" pitchFamily="34" charset="0"/>
              </a:rPr>
              <a:t>Ot.prp.nr.27 (1995-1996) Om lov om </a:t>
            </a:r>
            <a:r>
              <a:rPr lang="nn-NO" sz="2800" b="1" i="0" u="none" strike="noStrike" baseline="0" dirty="0" err="1">
                <a:cs typeface="Calibri Light" panose="020F0302020204030204" pitchFamily="34" charset="0"/>
              </a:rPr>
              <a:t>endringer</a:t>
            </a:r>
            <a:r>
              <a:rPr lang="nn-NO" sz="2800" b="1" i="0" u="none" strike="noStrike" baseline="0" dirty="0">
                <a:cs typeface="Calibri Light" panose="020F0302020204030204" pitchFamily="34" charset="0"/>
              </a:rPr>
              <a:t> i lov av 28. juni</a:t>
            </a:r>
            <a:br>
              <a:rPr lang="nn-NO" sz="2800" b="1" i="0" u="none" strike="noStrike" baseline="0" dirty="0">
                <a:cs typeface="Calibri Light" panose="020F0302020204030204" pitchFamily="34" charset="0"/>
              </a:rPr>
            </a:br>
            <a:r>
              <a:rPr lang="nn-NO" sz="2800" b="1" i="0" u="none" strike="noStrike" baseline="0" dirty="0">
                <a:cs typeface="Calibri Light" panose="020F0302020204030204" pitchFamily="34" charset="0"/>
              </a:rPr>
              <a:t>1957 nr. 16 om friluftslivet </a:t>
            </a:r>
            <a:r>
              <a:rPr lang="nn-NO" sz="2800" i="1" u="none" strike="noStrike" baseline="0" dirty="0">
                <a:cs typeface="Calibri Light" panose="020F0302020204030204" pitchFamily="34" charset="0"/>
              </a:rPr>
              <a:t>(</a:t>
            </a:r>
            <a:r>
              <a:rPr lang="nn-NO" sz="2800" i="1" u="none" strike="noStrike" baseline="0" dirty="0" err="1">
                <a:cs typeface="Calibri Light" panose="020F0302020204030204" pitchFamily="34" charset="0"/>
              </a:rPr>
              <a:t>fra</a:t>
            </a:r>
            <a:r>
              <a:rPr lang="nn-NO" sz="2800" i="1" u="none" strike="noStrike" baseline="0" dirty="0">
                <a:cs typeface="Calibri Light" panose="020F0302020204030204" pitchFamily="34" charset="0"/>
              </a:rPr>
              <a:t> </a:t>
            </a:r>
            <a:r>
              <a:rPr lang="nn-NO" sz="2800" i="1" u="none" strike="noStrike" baseline="0" dirty="0" err="1">
                <a:cs typeface="Calibri Light" panose="020F0302020204030204" pitchFamily="34" charset="0"/>
              </a:rPr>
              <a:t>kap</a:t>
            </a:r>
            <a:r>
              <a:rPr lang="nn-NO" sz="2800" i="1" u="none" strike="noStrike" baseline="0" dirty="0">
                <a:cs typeface="Calibri Light" panose="020F0302020204030204" pitchFamily="34" charset="0"/>
              </a:rPr>
              <a:t> 2 s. 6)</a:t>
            </a:r>
            <a:endParaRPr lang="nb-NO" sz="2800" i="1" dirty="0">
              <a:cs typeface="Calibri Light" panose="020F0302020204030204" pitchFamily="34" charset="0"/>
            </a:endParaRPr>
          </a:p>
        </p:txBody>
      </p:sp>
      <p:sp>
        <p:nvSpPr>
          <p:cNvPr id="3" name="Plassholder for innhold 2">
            <a:extLst>
              <a:ext uri="{FF2B5EF4-FFF2-40B4-BE49-F238E27FC236}">
                <a16:creationId xmlns:a16="http://schemas.microsoft.com/office/drawing/2014/main" id="{85CB85C9-DFDA-F2A4-9442-028304B4CDFD}"/>
              </a:ext>
            </a:extLst>
          </p:cNvPr>
          <p:cNvSpPr>
            <a:spLocks noGrp="1"/>
          </p:cNvSpPr>
          <p:nvPr>
            <p:ph idx="1"/>
          </p:nvPr>
        </p:nvSpPr>
        <p:spPr>
          <a:xfrm>
            <a:off x="912091" y="2296679"/>
            <a:ext cx="10515600" cy="2866448"/>
          </a:xfrm>
        </p:spPr>
        <p:txBody>
          <a:bodyPr>
            <a:normAutofit/>
          </a:bodyPr>
          <a:lstStyle/>
          <a:p>
            <a:pPr marL="0" indent="0" algn="l">
              <a:buNone/>
            </a:pPr>
            <a:r>
              <a:rPr lang="nb-NO" sz="1800" b="0" i="1" u="none" strike="noStrike" baseline="0" dirty="0">
                <a:latin typeface="TimesNewRomanPS-ItalicMT"/>
              </a:rPr>
              <a:t>«</a:t>
            </a:r>
            <a:r>
              <a:rPr lang="nb-NO" sz="1800" b="0" i="1" u="none" strike="noStrike" baseline="0" dirty="0"/>
              <a:t>Departementet </a:t>
            </a:r>
            <a:r>
              <a:rPr lang="nb-NO" sz="1800" b="0" i="0" u="none" strike="noStrike" baseline="0" dirty="0"/>
              <a:t>foreslår at friluftsloven § 2 </a:t>
            </a:r>
            <a:r>
              <a:rPr lang="nb-NO" sz="1800" b="0" i="1" u="none" strike="noStrike" baseline="0" dirty="0"/>
              <a:t>annet </a:t>
            </a:r>
            <a:r>
              <a:rPr lang="nb-NO" sz="1800" b="0" i="0" u="none" strike="noStrike" baseline="0" dirty="0"/>
              <a:t>ledd endres slik at myndigheten til å regulere riding, sykling og liknende ferdsel legges til kommunen, med samtykke av grunneieren eller brukeren, og med fylkesmannens stadfesting </a:t>
            </a:r>
            <a:r>
              <a:rPr lang="nb-NO" sz="1800" b="0" i="1" u="none" strike="noStrike" baseline="0" dirty="0"/>
              <a:t>[statlig stadfesting senere tatt ut, adv. Nødseth </a:t>
            </a:r>
            <a:r>
              <a:rPr lang="nb-NO" sz="1800" b="0" i="1" u="none" strike="noStrike" baseline="0" dirty="0" err="1"/>
              <a:t>mrk</a:t>
            </a:r>
            <a:r>
              <a:rPr lang="nb-NO" sz="1800" b="0" i="1" u="none" strike="noStrike" baseline="0" dirty="0"/>
              <a:t>]. </a:t>
            </a:r>
            <a:r>
              <a:rPr lang="nb-NO" sz="1800" b="0" i="0" u="none" strike="noStrike" baseline="0" dirty="0"/>
              <a:t>Saksbehandlingen blir dermed lik etter denne paragraf og etter den gjeldende § 15 og den foreslåtte § 16.</a:t>
            </a:r>
            <a:br>
              <a:rPr lang="nb-NO" sz="1800" b="0" i="0" u="none" strike="noStrike" baseline="0" dirty="0"/>
            </a:br>
            <a:br>
              <a:rPr lang="nb-NO" sz="1800" b="0" i="0" u="none" strike="noStrike" baseline="0" dirty="0"/>
            </a:br>
            <a:r>
              <a:rPr lang="nb-NO" sz="1800" b="1" i="0" u="none" strike="noStrike" baseline="0" dirty="0"/>
              <a:t>Hensikten med forslaget er å synliggjøre og understreke det offentliges (kommunens) ansvar for å gå inn med reguleringer av denne typen ferdsel der det viser seg å oppstå behov for det. Det kan f.eks. være et slikt behov for regulering der det oppstår konflikter mellom ulike former for ferdsel, eksempelvis mellom riding og alminnelig ferdsel til fots. Kommunen vil også få mulighet til å gripe inn dersom ferdselen går ut over hensynet til naturen, f.eks. pga. terrengslitasje. Regulering av ferdselen i slike tilfelle vil sikre en mer helhetlig miljøforvaltning, og hindre skade på naturgrunnlaget.»</a:t>
            </a:r>
            <a:endParaRPr lang="nb-NO" b="1" dirty="0"/>
          </a:p>
        </p:txBody>
      </p:sp>
      <p:sp>
        <p:nvSpPr>
          <p:cNvPr id="5" name="Plassholder for bunntekst 4">
            <a:extLst>
              <a:ext uri="{FF2B5EF4-FFF2-40B4-BE49-F238E27FC236}">
                <a16:creationId xmlns:a16="http://schemas.microsoft.com/office/drawing/2014/main" id="{A3898409-C17F-B150-50AB-4AFBB2C73600}"/>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14136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040FCA-1E28-69A0-FFB2-08A745626010}"/>
              </a:ext>
            </a:extLst>
          </p:cNvPr>
          <p:cNvSpPr>
            <a:spLocks noGrp="1"/>
          </p:cNvSpPr>
          <p:nvPr>
            <p:ph type="title"/>
          </p:nvPr>
        </p:nvSpPr>
        <p:spPr/>
        <p:txBody>
          <a:bodyPr/>
          <a:lstStyle/>
          <a:p>
            <a:r>
              <a:rPr lang="nb-NO" dirty="0"/>
              <a:t>Søksmål mot to parter i mai 2021</a:t>
            </a:r>
          </a:p>
        </p:txBody>
      </p:sp>
      <p:sp>
        <p:nvSpPr>
          <p:cNvPr id="3" name="Plassholder for innhold 2">
            <a:extLst>
              <a:ext uri="{FF2B5EF4-FFF2-40B4-BE49-F238E27FC236}">
                <a16:creationId xmlns:a16="http://schemas.microsoft.com/office/drawing/2014/main" id="{88ED7089-AB31-F09F-D762-FCED4F99E4A6}"/>
              </a:ext>
            </a:extLst>
          </p:cNvPr>
          <p:cNvSpPr>
            <a:spLocks noGrp="1"/>
          </p:cNvSpPr>
          <p:nvPr>
            <p:ph idx="1"/>
          </p:nvPr>
        </p:nvSpPr>
        <p:spPr/>
        <p:txBody>
          <a:bodyPr>
            <a:normAutofit/>
          </a:bodyPr>
          <a:lstStyle/>
          <a:p>
            <a:r>
              <a:rPr lang="nb-NO" dirty="0"/>
              <a:t>Nordreisa hundekjørerlag</a:t>
            </a:r>
          </a:p>
          <a:p>
            <a:pPr lvl="1"/>
            <a:r>
              <a:rPr lang="nb-NO" dirty="0"/>
              <a:t>Som står bak det alt vesentlige av aktiviteten som ønskes opphørt</a:t>
            </a:r>
          </a:p>
          <a:p>
            <a:r>
              <a:rPr lang="nb-NO" dirty="0"/>
              <a:t>Nordreisa kommune</a:t>
            </a:r>
          </a:p>
          <a:p>
            <a:pPr lvl="1"/>
            <a:r>
              <a:rPr lang="nb-NO" dirty="0"/>
              <a:t>Kommunen som representant for allmennheten.</a:t>
            </a:r>
          </a:p>
          <a:p>
            <a:pPr lvl="1"/>
            <a:r>
              <a:rPr lang="nb-NO" dirty="0"/>
              <a:t>Kommunen har en sentral rolle i </a:t>
            </a:r>
            <a:r>
              <a:rPr lang="nb-NO" dirty="0" err="1"/>
              <a:t>friluftsforvaltningen</a:t>
            </a:r>
            <a:r>
              <a:rPr lang="nb-NO" dirty="0"/>
              <a:t>, herunder aktiv søksmålskompetanse jf. friluftsloven § 22 – likevekthensyn tilsier også passiv søksmålskompetanse.</a:t>
            </a:r>
          </a:p>
          <a:p>
            <a:pPr lvl="1"/>
            <a:r>
              <a:rPr lang="nb-NO" dirty="0"/>
              <a:t>Friluftslovens grenser må kunne håndheves i seg selv – ikke være avhengig av at lokalpolitikere vedtar forskrifter. </a:t>
            </a:r>
          </a:p>
        </p:txBody>
      </p:sp>
      <p:sp>
        <p:nvSpPr>
          <p:cNvPr id="5" name="Plassholder for bunntekst 4">
            <a:extLst>
              <a:ext uri="{FF2B5EF4-FFF2-40B4-BE49-F238E27FC236}">
                <a16:creationId xmlns:a16="http://schemas.microsoft.com/office/drawing/2014/main" id="{3669416F-1D04-C13B-6FB5-7A10A5778EE0}"/>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102176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27996F-2998-EB35-26CF-AD64C9441AA7}"/>
              </a:ext>
            </a:extLst>
          </p:cNvPr>
          <p:cNvSpPr>
            <a:spLocks noGrp="1"/>
          </p:cNvSpPr>
          <p:nvPr>
            <p:ph type="title"/>
          </p:nvPr>
        </p:nvSpPr>
        <p:spPr>
          <a:xfrm>
            <a:off x="838200" y="1020906"/>
            <a:ext cx="10515600" cy="1325563"/>
          </a:xfrm>
        </p:spPr>
        <p:txBody>
          <a:bodyPr/>
          <a:lstStyle/>
          <a:p>
            <a:r>
              <a:rPr lang="nb-NO" dirty="0"/>
              <a:t>Flere runder med skriftlig behandling i de lavere rettsinstanser</a:t>
            </a:r>
          </a:p>
        </p:txBody>
      </p:sp>
      <p:sp>
        <p:nvSpPr>
          <p:cNvPr id="3" name="Plassholder for innhold 2">
            <a:extLst>
              <a:ext uri="{FF2B5EF4-FFF2-40B4-BE49-F238E27FC236}">
                <a16:creationId xmlns:a16="http://schemas.microsoft.com/office/drawing/2014/main" id="{E6B5629B-8259-C329-0DF2-D84E49D2B21F}"/>
              </a:ext>
            </a:extLst>
          </p:cNvPr>
          <p:cNvSpPr>
            <a:spLocks noGrp="1"/>
          </p:cNvSpPr>
          <p:nvPr>
            <p:ph idx="1"/>
          </p:nvPr>
        </p:nvSpPr>
        <p:spPr>
          <a:xfrm>
            <a:off x="838199" y="2346469"/>
            <a:ext cx="10762674" cy="4386840"/>
          </a:xfrm>
        </p:spPr>
        <p:txBody>
          <a:bodyPr>
            <a:normAutofit fontScale="62500" lnSpcReduction="20000"/>
          </a:bodyPr>
          <a:lstStyle/>
          <a:p>
            <a:r>
              <a:rPr lang="nb-NO" dirty="0"/>
              <a:t>Tingretten avviste søksmålet mot kommunen på begjæring fra begge saksøkte, tillot saken fremmet mot hundekjørerlaget.</a:t>
            </a:r>
          </a:p>
          <a:p>
            <a:r>
              <a:rPr lang="nb-NO" dirty="0"/>
              <a:t>Lagmannsretten avviste søksmålet mot begge de saksøkte (</a:t>
            </a:r>
            <a:r>
              <a:rPr lang="nb-NO" b="0" i="0" dirty="0">
                <a:solidFill>
                  <a:srgbClr val="333333"/>
                </a:solidFill>
                <a:effectLst/>
              </a:rPr>
              <a:t>LH-2021-135487-1)</a:t>
            </a:r>
            <a:r>
              <a:rPr lang="nb-NO" dirty="0"/>
              <a:t>:</a:t>
            </a:r>
            <a:br>
              <a:rPr lang="nb-NO" dirty="0"/>
            </a:br>
            <a:br>
              <a:rPr lang="nb-NO" dirty="0"/>
            </a:br>
            <a:r>
              <a:rPr lang="nb-NO" dirty="0"/>
              <a:t>«[…]</a:t>
            </a:r>
            <a:r>
              <a:rPr lang="nb-NO" b="0" i="0" dirty="0">
                <a:solidFill>
                  <a:srgbClr val="333333"/>
                </a:solidFill>
                <a:effectLst/>
              </a:rPr>
              <a:t>Dom i tråd med saksøkernes påstand vil ikke ha hjemmel i lov, og tvistegjenstanden utgjør dermed ikke et rettskrav.</a:t>
            </a:r>
            <a:br>
              <a:rPr lang="nb-NO" b="0" i="0" dirty="0">
                <a:solidFill>
                  <a:srgbClr val="333333"/>
                </a:solidFill>
                <a:effectLst/>
              </a:rPr>
            </a:br>
            <a:br>
              <a:rPr lang="nb-NO" b="0" i="0" dirty="0">
                <a:solidFill>
                  <a:srgbClr val="333333"/>
                </a:solidFill>
                <a:effectLst/>
              </a:rPr>
            </a:br>
            <a:r>
              <a:rPr lang="nb-NO" b="0" i="0" dirty="0">
                <a:solidFill>
                  <a:srgbClr val="333333"/>
                </a:solidFill>
                <a:effectLst/>
              </a:rPr>
              <a:t>Eventuell dom for at hundekjøring i området er forbudt vil ikke ha noen praktisk betydning for kommunen, idet kommunen har ikke drevet med hundekjøring i området, og kommunen har ikke privatrettslig råderett over grunnen, da det er Statskog som eier grunnen. Saksøkerne har dermed ikke reelt behov for å få kravet avgjort i forhold til kommunen.</a:t>
            </a:r>
            <a:br>
              <a:rPr lang="nb-NO" b="0" i="0" dirty="0">
                <a:solidFill>
                  <a:srgbClr val="333333"/>
                </a:solidFill>
                <a:effectLst/>
              </a:rPr>
            </a:br>
            <a:br>
              <a:rPr lang="nb-NO" b="0" i="0" dirty="0">
                <a:solidFill>
                  <a:srgbClr val="333333"/>
                </a:solidFill>
                <a:effectLst/>
              </a:rPr>
            </a:br>
            <a:r>
              <a:rPr lang="nb-NO" b="0" i="0" dirty="0">
                <a:solidFill>
                  <a:srgbClr val="333333"/>
                </a:solidFill>
                <a:effectLst/>
              </a:rPr>
              <a:t>Selv om hundekjørerlaget har hatt enkelte samlinger i området, kan ikke lagmannsretten se at det er hundekjørerlaget som sådan som arrangerer hundekjøringen i området. Både medlemmer og ikke-medlemmer benytter seg av området i egen regi. Dom i tråd med saksøkers påstand vil kun være bindende for hundekjørerlaget, og ikke for hundekjørere uten medlemskap i laget. Slik dom med forbud mot hundekjøring i området, rettet mot hundekjørelaget, vil etter lagmannsrettens syn være lite hensiktsmessig. Saksøkerne har dermed ikke reelt behov for å få kravet avgjort i forhold til hundekjørerlaget[…]»</a:t>
            </a:r>
            <a:endParaRPr lang="nb-NO" dirty="0"/>
          </a:p>
          <a:p>
            <a:r>
              <a:rPr lang="nb-NO" dirty="0"/>
              <a:t>Svært få saker slipper inn i Høyesterett. Så er da løpet kjørt og skal vi legge inn årene? </a:t>
            </a:r>
          </a:p>
          <a:p>
            <a:pPr marL="0" indent="0">
              <a:buNone/>
            </a:pPr>
            <a:endParaRPr lang="nb-NO" dirty="0"/>
          </a:p>
        </p:txBody>
      </p:sp>
      <p:sp>
        <p:nvSpPr>
          <p:cNvPr id="5" name="Plassholder for bunntekst 4">
            <a:extLst>
              <a:ext uri="{FF2B5EF4-FFF2-40B4-BE49-F238E27FC236}">
                <a16:creationId xmlns:a16="http://schemas.microsoft.com/office/drawing/2014/main" id="{D19E24E7-5D2E-6B55-40A1-D2A1532B28B4}"/>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29982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D19FD5-B945-74BE-D87A-C2582DF9B05F}"/>
              </a:ext>
            </a:extLst>
          </p:cNvPr>
          <p:cNvSpPr>
            <a:spLocks noGrp="1"/>
          </p:cNvSpPr>
          <p:nvPr>
            <p:ph type="title"/>
          </p:nvPr>
        </p:nvSpPr>
        <p:spPr>
          <a:xfrm>
            <a:off x="1558637" y="2535671"/>
            <a:ext cx="10515600" cy="1325563"/>
          </a:xfrm>
        </p:spPr>
        <p:txBody>
          <a:bodyPr/>
          <a:lstStyle/>
          <a:p>
            <a:r>
              <a:rPr lang="nb-NO" dirty="0"/>
              <a:t>«Vi gir oss ikke så lett. Ikke faen.»</a:t>
            </a:r>
          </a:p>
        </p:txBody>
      </p:sp>
      <p:sp>
        <p:nvSpPr>
          <p:cNvPr id="4" name="Plassholder for bunntekst 3">
            <a:extLst>
              <a:ext uri="{FF2B5EF4-FFF2-40B4-BE49-F238E27FC236}">
                <a16:creationId xmlns:a16="http://schemas.microsoft.com/office/drawing/2014/main" id="{C069AB21-EB4A-312E-A797-FBB896517ED2}"/>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3853840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457D1D-79CD-934F-FB0E-923D54910D9D}"/>
              </a:ext>
            </a:extLst>
          </p:cNvPr>
          <p:cNvSpPr>
            <a:spLocks noGrp="1"/>
          </p:cNvSpPr>
          <p:nvPr>
            <p:ph type="title"/>
          </p:nvPr>
        </p:nvSpPr>
        <p:spPr/>
        <p:txBody>
          <a:bodyPr/>
          <a:lstStyle/>
          <a:p>
            <a:r>
              <a:rPr lang="nb-NO" dirty="0"/>
              <a:t>Høyesterett</a:t>
            </a:r>
          </a:p>
        </p:txBody>
      </p:sp>
      <p:sp>
        <p:nvSpPr>
          <p:cNvPr id="3" name="Plassholder for innhold 2">
            <a:extLst>
              <a:ext uri="{FF2B5EF4-FFF2-40B4-BE49-F238E27FC236}">
                <a16:creationId xmlns:a16="http://schemas.microsoft.com/office/drawing/2014/main" id="{39EF44C2-BA62-FBE4-0169-49F4BAC23C55}"/>
              </a:ext>
            </a:extLst>
          </p:cNvPr>
          <p:cNvSpPr>
            <a:spLocks noGrp="1"/>
          </p:cNvSpPr>
          <p:nvPr>
            <p:ph idx="1"/>
          </p:nvPr>
        </p:nvSpPr>
        <p:spPr>
          <a:xfrm>
            <a:off x="424871" y="1825624"/>
            <a:ext cx="6419273" cy="3365212"/>
          </a:xfrm>
        </p:spPr>
        <p:txBody>
          <a:bodyPr>
            <a:normAutofit lnSpcReduction="10000"/>
          </a:bodyPr>
          <a:lstStyle/>
          <a:p>
            <a:r>
              <a:rPr lang="nb-NO" dirty="0"/>
              <a:t>Ankeutvalget (HR-2022-449-U) og fornyet behandling i lagmannsretten: Hundekjørerlaget kan saksøkes. Bøndene tilkjent sakskostnader. </a:t>
            </a:r>
          </a:p>
          <a:p>
            <a:r>
              <a:rPr lang="nb-NO" dirty="0"/>
              <a:t>Høyesterett besluttet å behandle saken mot kommunen muntlig. Dagen før saken kommer opp opplyses at hundekjørerlaget slår seg selv konkurs.</a:t>
            </a:r>
            <a:br>
              <a:rPr lang="nb-NO" dirty="0"/>
            </a:br>
            <a:r>
              <a:rPr lang="nb-NO" dirty="0"/>
              <a:t>(HR-2022-956-A)</a:t>
            </a:r>
          </a:p>
        </p:txBody>
      </p:sp>
      <p:pic>
        <p:nvPicPr>
          <p:cNvPr id="5" name="Bilde 4">
            <a:extLst>
              <a:ext uri="{FF2B5EF4-FFF2-40B4-BE49-F238E27FC236}">
                <a16:creationId xmlns:a16="http://schemas.microsoft.com/office/drawing/2014/main" id="{7903F469-3D02-2610-9700-5B740533B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464" y="1499754"/>
            <a:ext cx="5144655" cy="3858491"/>
          </a:xfrm>
          <a:prstGeom prst="rect">
            <a:avLst/>
          </a:prstGeom>
        </p:spPr>
      </p:pic>
      <p:sp>
        <p:nvSpPr>
          <p:cNvPr id="6" name="Plassholder for bunntekst 5">
            <a:extLst>
              <a:ext uri="{FF2B5EF4-FFF2-40B4-BE49-F238E27FC236}">
                <a16:creationId xmlns:a16="http://schemas.microsoft.com/office/drawing/2014/main" id="{A718B91C-B389-763F-DEE7-EC0A0870CDB1}"/>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331468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4EF947-EC10-29B8-907F-10B68DF2887A}"/>
              </a:ext>
            </a:extLst>
          </p:cNvPr>
          <p:cNvSpPr>
            <a:spLocks noGrp="1"/>
          </p:cNvSpPr>
          <p:nvPr>
            <p:ph type="title"/>
          </p:nvPr>
        </p:nvSpPr>
        <p:spPr>
          <a:xfrm>
            <a:off x="2750127" y="586798"/>
            <a:ext cx="10515600" cy="1325563"/>
          </a:xfrm>
        </p:spPr>
        <p:txBody>
          <a:bodyPr/>
          <a:lstStyle/>
          <a:p>
            <a:r>
              <a:rPr lang="nb-NO" dirty="0"/>
              <a:t>Advokat Jacob Nødseth</a:t>
            </a:r>
          </a:p>
        </p:txBody>
      </p:sp>
      <p:sp>
        <p:nvSpPr>
          <p:cNvPr id="3" name="Plassholder for innhold 2">
            <a:extLst>
              <a:ext uri="{FF2B5EF4-FFF2-40B4-BE49-F238E27FC236}">
                <a16:creationId xmlns:a16="http://schemas.microsoft.com/office/drawing/2014/main" id="{F5E33CF6-8AA5-67AA-5A74-2694BC6A71A8}"/>
              </a:ext>
            </a:extLst>
          </p:cNvPr>
          <p:cNvSpPr>
            <a:spLocks noGrp="1"/>
          </p:cNvSpPr>
          <p:nvPr>
            <p:ph idx="1"/>
          </p:nvPr>
        </p:nvSpPr>
        <p:spPr>
          <a:xfrm>
            <a:off x="838200" y="2148898"/>
            <a:ext cx="10515600" cy="3383684"/>
          </a:xfrm>
        </p:spPr>
        <p:txBody>
          <a:bodyPr>
            <a:normAutofit/>
          </a:bodyPr>
          <a:lstStyle/>
          <a:p>
            <a:r>
              <a:rPr lang="nb-NO" dirty="0"/>
              <a:t>Har studert mye forskjellig, blant annet:</a:t>
            </a:r>
          </a:p>
          <a:p>
            <a:pPr lvl="1"/>
            <a:r>
              <a:rPr lang="nb-NO" dirty="0"/>
              <a:t>Master i rettsvitenskap fra UiB (2014), med bl.a. kommunalrett som spesialfag</a:t>
            </a:r>
          </a:p>
          <a:p>
            <a:pPr lvl="1"/>
            <a:r>
              <a:rPr lang="nb-NO" dirty="0"/>
              <a:t>Årsstudium i psykologi UiB (2020)</a:t>
            </a:r>
          </a:p>
          <a:p>
            <a:pPr lvl="1"/>
            <a:r>
              <a:rPr lang="nb-NO" dirty="0"/>
              <a:t>Årsstudium «Kommunikasjonsrådgiverstudiet», Høgskolen Innlandet (2022)</a:t>
            </a:r>
          </a:p>
          <a:p>
            <a:pPr lvl="1"/>
            <a:r>
              <a:rPr lang="nb-NO" dirty="0"/>
              <a:t>Diverse fag på UiB, Handelshøyskolen </a:t>
            </a:r>
            <a:r>
              <a:rPr lang="nb-NO" dirty="0" err="1"/>
              <a:t>BI,Høgskolen</a:t>
            </a:r>
            <a:r>
              <a:rPr lang="nb-NO" dirty="0"/>
              <a:t> i Volda, </a:t>
            </a:r>
            <a:r>
              <a:rPr lang="nb-NO" dirty="0" err="1"/>
              <a:t>UiS</a:t>
            </a:r>
            <a:endParaRPr lang="nb-NO" dirty="0"/>
          </a:p>
          <a:p>
            <a:r>
              <a:rPr lang="nb-NO" dirty="0"/>
              <a:t>Advokatfullmektig og advokat i Advokatfirma Blikra, Slotterøy &amp; Fonn avd. Florø AS siden januar 2016. Klienter rundt om i landet, og i utlandet.</a:t>
            </a:r>
          </a:p>
          <a:p>
            <a:pPr marL="0" indent="0">
              <a:buNone/>
            </a:pPr>
            <a:endParaRPr lang="nb-NO" dirty="0"/>
          </a:p>
        </p:txBody>
      </p:sp>
      <p:sp>
        <p:nvSpPr>
          <p:cNvPr id="5" name="Plassholder for bunntekst 4">
            <a:extLst>
              <a:ext uri="{FF2B5EF4-FFF2-40B4-BE49-F238E27FC236}">
                <a16:creationId xmlns:a16="http://schemas.microsoft.com/office/drawing/2014/main" id="{95A93143-3171-14C9-3881-F5DE0D4351F1}"/>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722881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B1011E00-CD21-A194-03AE-4847DB564F86}"/>
              </a:ext>
            </a:extLst>
          </p:cNvPr>
          <p:cNvGraphicFramePr>
            <a:graphicFrameLocks noGrp="1"/>
          </p:cNvGraphicFramePr>
          <p:nvPr>
            <p:ph idx="1"/>
          </p:nvPr>
        </p:nvGraphicFramePr>
        <p:xfrm>
          <a:off x="2667000" y="3132614"/>
          <a:ext cx="6858000" cy="1737360"/>
        </p:xfrm>
        <a:graphic>
          <a:graphicData uri="http://schemas.openxmlformats.org/drawingml/2006/table">
            <a:tbl>
              <a:tblPr/>
              <a:tblGrid>
                <a:gridCol w="685800">
                  <a:extLst>
                    <a:ext uri="{9D8B030D-6E8A-4147-A177-3AD203B41FA5}">
                      <a16:colId xmlns:a16="http://schemas.microsoft.com/office/drawing/2014/main" val="2730410205"/>
                    </a:ext>
                  </a:extLst>
                </a:gridCol>
                <a:gridCol w="6172200">
                  <a:extLst>
                    <a:ext uri="{9D8B030D-6E8A-4147-A177-3AD203B41FA5}">
                      <a16:colId xmlns:a16="http://schemas.microsoft.com/office/drawing/2014/main" val="2746714043"/>
                    </a:ext>
                  </a:extLst>
                </a:gridCol>
              </a:tblGrid>
              <a:tr h="0">
                <a:tc>
                  <a:txBody>
                    <a:bodyPr/>
                    <a:lstStyle/>
                    <a:p>
                      <a:pPr algn="l" fontAlgn="t"/>
                      <a:r>
                        <a:rPr lang="nb-NO">
                          <a:effectLst/>
                        </a:rPr>
                        <a:t>(51)</a:t>
                      </a:r>
                    </a:p>
                  </a:txBody>
                  <a:tcPr>
                    <a:lnL>
                      <a:noFill/>
                    </a:lnL>
                    <a:lnR>
                      <a:noFill/>
                    </a:lnR>
                    <a:lnT>
                      <a:noFill/>
                    </a:lnT>
                    <a:lnB>
                      <a:noFill/>
                    </a:lnB>
                    <a:solidFill>
                      <a:srgbClr val="FFFFFF"/>
                    </a:solidFill>
                  </a:tcPr>
                </a:tc>
                <a:tc>
                  <a:txBody>
                    <a:bodyPr/>
                    <a:lstStyle/>
                    <a:p>
                      <a:pPr algn="l" fontAlgn="t"/>
                      <a:r>
                        <a:rPr lang="nb-NO">
                          <a:effectLst/>
                        </a:rPr>
                        <a:t>Om kommunen bare skulle ha aktiv søksmålskompetanse, ville det for øvrig være dårlig i samsvar med partslikhetsprinsippet – «equality of arms». Partene bør være likestilt og ha de samme virkemidlene. Også symmetribetraktninger tilsier derfor at kommunen ikke bare er gitt en rett til å anlegge søksmål. Den må også tåle å bli saksøkt.</a:t>
                      </a:r>
                    </a:p>
                  </a:txBody>
                  <a:tcPr>
                    <a:lnL>
                      <a:noFill/>
                    </a:lnL>
                    <a:lnR>
                      <a:noFill/>
                    </a:lnR>
                    <a:lnT>
                      <a:noFill/>
                    </a:lnT>
                    <a:lnB>
                      <a:noFill/>
                    </a:lnB>
                    <a:solidFill>
                      <a:srgbClr val="FFFFFF"/>
                    </a:solidFill>
                  </a:tcPr>
                </a:tc>
                <a:extLst>
                  <a:ext uri="{0D108BD9-81ED-4DB2-BD59-A6C34878D82A}">
                    <a16:rowId xmlns:a16="http://schemas.microsoft.com/office/drawing/2014/main" val="4087690808"/>
                  </a:ext>
                </a:extLst>
              </a:tr>
            </a:tbl>
          </a:graphicData>
        </a:graphic>
      </p:graphicFrame>
      <p:graphicFrame>
        <p:nvGraphicFramePr>
          <p:cNvPr id="5" name="Tabell 4">
            <a:extLst>
              <a:ext uri="{FF2B5EF4-FFF2-40B4-BE49-F238E27FC236}">
                <a16:creationId xmlns:a16="http://schemas.microsoft.com/office/drawing/2014/main" id="{2D8CF004-028C-47FE-E89C-0F47E32C6944}"/>
              </a:ext>
            </a:extLst>
          </p:cNvPr>
          <p:cNvGraphicFramePr>
            <a:graphicFrameLocks noGrp="1"/>
          </p:cNvGraphicFramePr>
          <p:nvPr>
            <p:extLst>
              <p:ext uri="{D42A27DB-BD31-4B8C-83A1-F6EECF244321}">
                <p14:modId xmlns:p14="http://schemas.microsoft.com/office/powerpoint/2010/main" val="2380980106"/>
              </p:ext>
            </p:extLst>
          </p:nvPr>
        </p:nvGraphicFramePr>
        <p:xfrm>
          <a:off x="339365" y="282804"/>
          <a:ext cx="9797091" cy="7483550"/>
        </p:xfrm>
        <a:graphic>
          <a:graphicData uri="http://schemas.openxmlformats.org/drawingml/2006/table">
            <a:tbl>
              <a:tblPr/>
              <a:tblGrid>
                <a:gridCol w="979709">
                  <a:extLst>
                    <a:ext uri="{9D8B030D-6E8A-4147-A177-3AD203B41FA5}">
                      <a16:colId xmlns:a16="http://schemas.microsoft.com/office/drawing/2014/main" val="2550017942"/>
                    </a:ext>
                  </a:extLst>
                </a:gridCol>
                <a:gridCol w="8817382">
                  <a:extLst>
                    <a:ext uri="{9D8B030D-6E8A-4147-A177-3AD203B41FA5}">
                      <a16:colId xmlns:a16="http://schemas.microsoft.com/office/drawing/2014/main" val="3500174683"/>
                    </a:ext>
                  </a:extLst>
                </a:gridCol>
              </a:tblGrid>
              <a:tr h="7483550">
                <a:tc>
                  <a:txBody>
                    <a:bodyPr/>
                    <a:lstStyle/>
                    <a:p>
                      <a:pPr algn="l" fontAlgn="t"/>
                      <a:endParaRPr lang="nb-NO" dirty="0">
                        <a:effectLst/>
                      </a:endParaRPr>
                    </a:p>
                  </a:txBody>
                  <a:tcPr>
                    <a:lnL>
                      <a:noFill/>
                    </a:lnL>
                    <a:lnR>
                      <a:noFill/>
                    </a:lnR>
                    <a:lnT>
                      <a:noFill/>
                    </a:lnT>
                    <a:lnB>
                      <a:noFill/>
                    </a:lnB>
                    <a:solidFill>
                      <a:srgbClr val="FFFFFF"/>
                    </a:solidFill>
                  </a:tcPr>
                </a:tc>
                <a:tc>
                  <a:txBody>
                    <a:bodyPr/>
                    <a:lstStyle/>
                    <a:p>
                      <a:pPr algn="l" fontAlgn="t"/>
                      <a:r>
                        <a:rPr lang="nb-NO" sz="1800" b="0" i="0" kern="1200" dirty="0">
                          <a:solidFill>
                            <a:schemeClr val="tx1"/>
                          </a:solidFill>
                          <a:effectLst/>
                          <a:latin typeface="+mn-lt"/>
                          <a:ea typeface="+mn-ea"/>
                          <a:cs typeface="+mn-cs"/>
                        </a:rPr>
                        <a:t>Førstvoterende i avsnitt 51-54 (i en enstemmig kjennelse):</a:t>
                      </a:r>
                    </a:p>
                    <a:p>
                      <a:pPr algn="l" fontAlgn="t"/>
                      <a:endParaRPr lang="nb-NO" sz="1800" b="0" i="0" kern="1200" dirty="0">
                        <a:solidFill>
                          <a:schemeClr val="tx1"/>
                        </a:solidFill>
                        <a:effectLst/>
                        <a:latin typeface="+mn-lt"/>
                        <a:ea typeface="+mn-ea"/>
                        <a:cs typeface="+mn-cs"/>
                      </a:endParaRPr>
                    </a:p>
                    <a:p>
                      <a:pPr algn="l" fontAlgn="t"/>
                      <a:r>
                        <a:rPr lang="nb-NO" sz="1800" b="0" i="0" kern="1200" dirty="0">
                          <a:solidFill>
                            <a:schemeClr val="tx1"/>
                          </a:solidFill>
                          <a:effectLst/>
                          <a:latin typeface="+mn-lt"/>
                          <a:ea typeface="+mn-ea"/>
                          <a:cs typeface="+mn-cs"/>
                        </a:rPr>
                        <a:t>«Om kommunen bare skulle ha aktiv søksmålskompetanse, ville det for øvrig være dårlig i samsvar med partslikhetsprinsippet – «</a:t>
                      </a:r>
                      <a:r>
                        <a:rPr lang="nb-NO" sz="1800" b="0" i="0" kern="1200" dirty="0" err="1">
                          <a:solidFill>
                            <a:schemeClr val="tx1"/>
                          </a:solidFill>
                          <a:effectLst/>
                          <a:latin typeface="+mn-lt"/>
                          <a:ea typeface="+mn-ea"/>
                          <a:cs typeface="+mn-cs"/>
                        </a:rPr>
                        <a:t>equality</a:t>
                      </a:r>
                      <a:r>
                        <a:rPr lang="nb-NO" sz="1800" b="0" i="0" kern="1200" dirty="0">
                          <a:solidFill>
                            <a:schemeClr val="tx1"/>
                          </a:solidFill>
                          <a:effectLst/>
                          <a:latin typeface="+mn-lt"/>
                          <a:ea typeface="+mn-ea"/>
                          <a:cs typeface="+mn-cs"/>
                        </a:rPr>
                        <a:t> </a:t>
                      </a:r>
                      <a:r>
                        <a:rPr lang="nb-NO" sz="1800" b="0" i="0" kern="1200" dirty="0" err="1">
                          <a:solidFill>
                            <a:schemeClr val="tx1"/>
                          </a:solidFill>
                          <a:effectLst/>
                          <a:latin typeface="+mn-lt"/>
                          <a:ea typeface="+mn-ea"/>
                          <a:cs typeface="+mn-cs"/>
                        </a:rPr>
                        <a:t>of</a:t>
                      </a:r>
                      <a:r>
                        <a:rPr lang="nb-NO" sz="1800" b="0" i="0" kern="1200" dirty="0">
                          <a:solidFill>
                            <a:schemeClr val="tx1"/>
                          </a:solidFill>
                          <a:effectLst/>
                          <a:latin typeface="+mn-lt"/>
                          <a:ea typeface="+mn-ea"/>
                          <a:cs typeface="+mn-cs"/>
                        </a:rPr>
                        <a:t> arms». Partene bør være likestilt og ha de samme virkemidlene. Også symmetribetraktninger tilsier derfor at kommunen ikke bare er gitt en rett til å anlegge søksmål. Den må også tåle å bli saksøkt.</a:t>
                      </a:r>
                    </a:p>
                    <a:p>
                      <a:pPr algn="l" fontAlgn="t"/>
                      <a:endParaRPr lang="nb-NO" sz="1800" b="0" i="0" kern="1200" dirty="0">
                        <a:solidFill>
                          <a:schemeClr val="tx1"/>
                        </a:solidFill>
                        <a:effectLst/>
                        <a:latin typeface="+mn-lt"/>
                        <a:ea typeface="+mn-ea"/>
                        <a:cs typeface="+mn-cs"/>
                      </a:endParaRPr>
                    </a:p>
                    <a:p>
                      <a:pPr algn="l" fontAlgn="t"/>
                      <a:r>
                        <a:rPr lang="nb-NO" sz="1800" b="0" i="0" kern="1200" dirty="0">
                          <a:solidFill>
                            <a:schemeClr val="tx1"/>
                          </a:solidFill>
                          <a:effectLst/>
                          <a:latin typeface="+mn-lt"/>
                          <a:ea typeface="+mn-ea"/>
                          <a:cs typeface="+mn-cs"/>
                        </a:rPr>
                        <a:t>Reelle hensyn taler også med styrke for at kommunen kan saksøkes i en sak som gjelder den nærmere avklaring av motsetningen mellom grunneiere eller bruksrettshavere og allmenhetens rettigheter. Allemannsretten gir enhver en rettighet. Muligheten til å få rettsavklaring i en konflikt med allmennheten er dermed avhengig av at grunneiere og bruksrettshavere har en representant å forholde seg til. Kommunen fremstår som en naturlig representant for allmennheten i saker om allmennhetens ferdselsrett.</a:t>
                      </a:r>
                    </a:p>
                    <a:p>
                      <a:pPr algn="l" fontAlgn="t"/>
                      <a:endParaRPr lang="nb-NO" sz="1800" b="0" i="0" kern="1200" dirty="0">
                        <a:solidFill>
                          <a:schemeClr val="tx1"/>
                        </a:solidFill>
                        <a:effectLst/>
                        <a:latin typeface="+mn-lt"/>
                        <a:ea typeface="+mn-ea"/>
                        <a:cs typeface="+mn-cs"/>
                      </a:endParaRPr>
                    </a:p>
                    <a:p>
                      <a:pPr algn="l" fontAlgn="t"/>
                      <a:r>
                        <a:rPr lang="nb-NO" sz="1800" b="0" i="0" kern="1200" dirty="0">
                          <a:solidFill>
                            <a:schemeClr val="tx1"/>
                          </a:solidFill>
                          <a:effectLst/>
                          <a:latin typeface="+mn-lt"/>
                          <a:ea typeface="+mn-ea"/>
                          <a:cs typeface="+mn-cs"/>
                        </a:rPr>
                        <a:t>At rettskraftvirkningene er begrenset til sakens parter, gjelder også i andre representative søksmål. En dom i saken vil likevel kunne bidra til rettsavklaring. Det bør kunne forventes at allmennheten vil innrette seg i tråd med det som følger av en dom, og en eventuell dom i saksøkernes favør vil også kunne være en foranledning for kommunen til å bruke sin forskriftshjemmel.</a:t>
                      </a:r>
                      <a:br>
                        <a:rPr lang="nb-NO" sz="1800" b="0" i="0" kern="1200" dirty="0">
                          <a:solidFill>
                            <a:schemeClr val="tx1"/>
                          </a:solidFill>
                          <a:effectLst/>
                          <a:latin typeface="+mn-lt"/>
                          <a:ea typeface="+mn-ea"/>
                          <a:cs typeface="+mn-cs"/>
                        </a:rPr>
                      </a:br>
                      <a:br>
                        <a:rPr lang="nb-NO" sz="1800" b="0" i="0" kern="1200" dirty="0">
                          <a:solidFill>
                            <a:schemeClr val="tx1"/>
                          </a:solidFill>
                          <a:effectLst/>
                          <a:latin typeface="+mn-lt"/>
                          <a:ea typeface="+mn-ea"/>
                          <a:cs typeface="+mn-cs"/>
                        </a:rPr>
                      </a:br>
                      <a:r>
                        <a:rPr lang="nb-NO" sz="1800" b="0" i="0" kern="1200" dirty="0">
                          <a:solidFill>
                            <a:schemeClr val="tx1"/>
                          </a:solidFill>
                          <a:effectLst/>
                          <a:latin typeface="+mn-lt"/>
                          <a:ea typeface="+mn-ea"/>
                          <a:cs typeface="+mn-cs"/>
                        </a:rPr>
                        <a:t>Jeg er etter dette kommet til at kommunen kan saksøkes, jf. friluftsloven § 22 tredje ledd.»</a:t>
                      </a:r>
                    </a:p>
                    <a:p>
                      <a:pPr algn="l" fontAlgn="t"/>
                      <a:endParaRPr lang="nb-NO" sz="1800" b="0" i="0" kern="1200" dirty="0">
                        <a:solidFill>
                          <a:schemeClr val="tx1"/>
                        </a:solidFill>
                        <a:effectLst/>
                        <a:latin typeface="+mn-lt"/>
                        <a:ea typeface="+mn-ea"/>
                        <a:cs typeface="+mn-cs"/>
                      </a:endParaRPr>
                    </a:p>
                    <a:p>
                      <a:pPr algn="l" fontAlgn="t"/>
                      <a:endParaRPr lang="nb-NO" dirty="0">
                        <a:effectLst/>
                      </a:endParaRPr>
                    </a:p>
                  </a:txBody>
                  <a:tcPr>
                    <a:lnL>
                      <a:noFill/>
                    </a:lnL>
                    <a:lnR>
                      <a:noFill/>
                    </a:lnR>
                    <a:lnT>
                      <a:noFill/>
                    </a:lnT>
                    <a:lnB>
                      <a:noFill/>
                    </a:lnB>
                    <a:solidFill>
                      <a:srgbClr val="FFFFFF"/>
                    </a:solidFill>
                  </a:tcPr>
                </a:tc>
                <a:extLst>
                  <a:ext uri="{0D108BD9-81ED-4DB2-BD59-A6C34878D82A}">
                    <a16:rowId xmlns:a16="http://schemas.microsoft.com/office/drawing/2014/main" val="1536802983"/>
                  </a:ext>
                </a:extLst>
              </a:tr>
            </a:tbl>
          </a:graphicData>
        </a:graphic>
      </p:graphicFrame>
      <p:sp>
        <p:nvSpPr>
          <p:cNvPr id="3" name="Plassholder for bunntekst 2">
            <a:extLst>
              <a:ext uri="{FF2B5EF4-FFF2-40B4-BE49-F238E27FC236}">
                <a16:creationId xmlns:a16="http://schemas.microsoft.com/office/drawing/2014/main" id="{A8A5F1BF-AB60-4644-3D73-72757B8C63B4}"/>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396671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543419-F815-8FB3-18DB-E4948FA7A6E1}"/>
              </a:ext>
            </a:extLst>
          </p:cNvPr>
          <p:cNvSpPr>
            <a:spLocks noGrp="1"/>
          </p:cNvSpPr>
          <p:nvPr>
            <p:ph type="title"/>
          </p:nvPr>
        </p:nvSpPr>
        <p:spPr>
          <a:xfrm>
            <a:off x="570344" y="374361"/>
            <a:ext cx="10515600" cy="1325563"/>
          </a:xfrm>
        </p:spPr>
        <p:txBody>
          <a:bodyPr/>
          <a:lstStyle/>
          <a:p>
            <a:r>
              <a:rPr lang="nb-NO" dirty="0"/>
              <a:t>Hva så?</a:t>
            </a:r>
          </a:p>
        </p:txBody>
      </p:sp>
      <p:sp>
        <p:nvSpPr>
          <p:cNvPr id="3" name="Plassholder for innhold 2">
            <a:extLst>
              <a:ext uri="{FF2B5EF4-FFF2-40B4-BE49-F238E27FC236}">
                <a16:creationId xmlns:a16="http://schemas.microsoft.com/office/drawing/2014/main" id="{145B8998-F0C4-A8D8-5084-BEC4E3B7DD50}"/>
              </a:ext>
            </a:extLst>
          </p:cNvPr>
          <p:cNvSpPr>
            <a:spLocks noGrp="1"/>
          </p:cNvSpPr>
          <p:nvPr>
            <p:ph idx="1"/>
          </p:nvPr>
        </p:nvSpPr>
        <p:spPr>
          <a:xfrm>
            <a:off x="570344" y="1585478"/>
            <a:ext cx="11353801" cy="5083176"/>
          </a:xfrm>
        </p:spPr>
        <p:txBody>
          <a:bodyPr>
            <a:normAutofit fontScale="55000" lnSpcReduction="20000"/>
          </a:bodyPr>
          <a:lstStyle/>
          <a:p>
            <a:pPr marL="0" indent="0">
              <a:buNone/>
            </a:pPr>
            <a:r>
              <a:rPr lang="nb-NO" sz="4400" dirty="0"/>
              <a:t>Sakens materielle side startet opp igjen i tingretten i Tromsø høsten 2022.</a:t>
            </a:r>
          </a:p>
          <a:p>
            <a:pPr marL="0" indent="0">
              <a:buNone/>
            </a:pPr>
            <a:r>
              <a:rPr lang="nb-NO" sz="4400" dirty="0"/>
              <a:t>Motpart bare kommunen, siden hundekjørerlaget er konkurs.</a:t>
            </a:r>
          </a:p>
          <a:p>
            <a:pPr marL="0" indent="0">
              <a:buNone/>
            </a:pPr>
            <a:r>
              <a:rPr lang="nb-NO" sz="4400" dirty="0"/>
              <a:t>Rettsmekling oktober 2022 førte til stansing av saken.</a:t>
            </a:r>
          </a:p>
          <a:p>
            <a:pPr marL="0" indent="0">
              <a:buNone/>
            </a:pPr>
            <a:endParaRPr lang="nb-NO" sz="4400" dirty="0"/>
          </a:p>
          <a:p>
            <a:pPr marL="0" indent="0">
              <a:buNone/>
            </a:pPr>
            <a:r>
              <a:rPr lang="nb-NO" sz="4400" dirty="0"/>
              <a:t>Hovedpunktene i avtalen:</a:t>
            </a:r>
          </a:p>
          <a:p>
            <a:pPr marL="0" lvl="0" indent="0">
              <a:lnSpc>
                <a:spcPct val="105000"/>
              </a:lnSpc>
              <a:buNone/>
            </a:pPr>
            <a:r>
              <a:rPr lang="nb-NO" sz="4400" dirty="0">
                <a:effectLst/>
                <a:latin typeface="Calibri" panose="020F0502020204030204" pitchFamily="34" charset="0"/>
                <a:ea typeface="Times New Roman" panose="02020603050405020304" pitchFamily="18" charset="0"/>
              </a:rPr>
              <a:t>«Kommunen igangsetter en prosess med Statskog som grunneier av området Tørrfossmoen, med sikte på å tilrettelegge for hundekjøring med spann i området. Kommunen skal nå</a:t>
            </a:r>
            <a:r>
              <a:rPr lang="nb-NO" sz="4400" dirty="0">
                <a:solidFill>
                  <a:srgbClr val="FF0000"/>
                </a:solidFill>
                <a:effectLst/>
                <a:latin typeface="Calibri" panose="020F0502020204030204" pitchFamily="34" charset="0"/>
                <a:ea typeface="Times New Roman" panose="02020603050405020304" pitchFamily="18" charset="0"/>
              </a:rPr>
              <a:t> </a:t>
            </a:r>
            <a:r>
              <a:rPr lang="nb-NO" sz="4400" dirty="0">
                <a:effectLst/>
                <a:latin typeface="Calibri" panose="020F0502020204030204" pitchFamily="34" charset="0"/>
                <a:ea typeface="Times New Roman" panose="02020603050405020304" pitchFamily="18" charset="0"/>
              </a:rPr>
              <a:t>oppfordre til bruk av området Tørrfossmoen for hundekjøring med spann, så sant ikke privatrettslige rettigheter er til hinder for dette.  </a:t>
            </a:r>
            <a:endParaRPr lang="nb-NO" sz="4400" dirty="0">
              <a:effectLst/>
              <a:latin typeface="Calibri" panose="020F0502020204030204" pitchFamily="34" charset="0"/>
              <a:ea typeface="Calibri" panose="020F0502020204030204" pitchFamily="34" charset="0"/>
            </a:endParaRPr>
          </a:p>
          <a:p>
            <a:pPr marL="0" lvl="0" indent="0">
              <a:lnSpc>
                <a:spcPct val="105000"/>
              </a:lnSpc>
              <a:spcAft>
                <a:spcPts val="800"/>
              </a:spcAft>
              <a:buNone/>
            </a:pPr>
            <a:r>
              <a:rPr lang="nb-NO" sz="4400" dirty="0">
                <a:effectLst/>
                <a:latin typeface="Calibri" panose="020F0502020204030204" pitchFamily="34" charset="0"/>
                <a:ea typeface="Times New Roman" panose="02020603050405020304" pitchFamily="18" charset="0"/>
              </a:rPr>
              <a:t>Kommunen skal snarest igangsette arbeidet med en lokal forskrift som skal regulere forbud mot hundekjøring med spann innenfor sperregjerde i området Kjellerskogen. Kommunen skal arbeide for at forbudet minst gjelder perioden fra 10. juni til 10. oktober.»</a:t>
            </a:r>
            <a:endParaRPr lang="nb-NO" sz="4400" dirty="0">
              <a:effectLst/>
              <a:latin typeface="Calibri" panose="020F0502020204030204" pitchFamily="34" charset="0"/>
              <a:ea typeface="Calibri" panose="020F0502020204030204" pitchFamily="34" charset="0"/>
            </a:endParaRPr>
          </a:p>
          <a:p>
            <a:pPr marL="0" indent="0">
              <a:buNone/>
            </a:pPr>
            <a:endParaRPr lang="nb-NO" dirty="0"/>
          </a:p>
          <a:p>
            <a:pPr marL="0" indent="0">
              <a:buNone/>
            </a:pPr>
            <a:endParaRPr lang="nb-NO" dirty="0"/>
          </a:p>
          <a:p>
            <a:pPr marL="0" indent="0">
              <a:buNone/>
            </a:pPr>
            <a:endParaRPr lang="nb-NO" dirty="0"/>
          </a:p>
        </p:txBody>
      </p:sp>
      <p:sp>
        <p:nvSpPr>
          <p:cNvPr id="5" name="Plassholder for bunntekst 4">
            <a:extLst>
              <a:ext uri="{FF2B5EF4-FFF2-40B4-BE49-F238E27FC236}">
                <a16:creationId xmlns:a16="http://schemas.microsoft.com/office/drawing/2014/main" id="{3F5282A0-136F-606B-8104-804ABE8ABA12}"/>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1318470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C13AD3-A63B-3EB8-CB14-CB3CAD2B05BD}"/>
              </a:ext>
            </a:extLst>
          </p:cNvPr>
          <p:cNvSpPr>
            <a:spLocks noGrp="1"/>
          </p:cNvSpPr>
          <p:nvPr>
            <p:ph type="title"/>
          </p:nvPr>
        </p:nvSpPr>
        <p:spPr>
          <a:xfrm>
            <a:off x="838200" y="500062"/>
            <a:ext cx="10515600" cy="1325563"/>
          </a:xfrm>
        </p:spPr>
        <p:txBody>
          <a:bodyPr/>
          <a:lstStyle/>
          <a:p>
            <a:r>
              <a:rPr lang="nb-NO" dirty="0"/>
              <a:t>Oppsummering/avslutning</a:t>
            </a:r>
          </a:p>
        </p:txBody>
      </p:sp>
      <p:sp>
        <p:nvSpPr>
          <p:cNvPr id="3" name="Plassholder for innhold 2">
            <a:extLst>
              <a:ext uri="{FF2B5EF4-FFF2-40B4-BE49-F238E27FC236}">
                <a16:creationId xmlns:a16="http://schemas.microsoft.com/office/drawing/2014/main" id="{C9ACD3EC-7E26-68F4-A93D-DBC4DE920E50}"/>
              </a:ext>
            </a:extLst>
          </p:cNvPr>
          <p:cNvSpPr>
            <a:spLocks noGrp="1"/>
          </p:cNvSpPr>
          <p:nvPr>
            <p:ph idx="1"/>
          </p:nvPr>
        </p:nvSpPr>
        <p:spPr>
          <a:xfrm>
            <a:off x="838200" y="1995055"/>
            <a:ext cx="10515600" cy="4181908"/>
          </a:xfrm>
        </p:spPr>
        <p:txBody>
          <a:bodyPr>
            <a:normAutofit/>
          </a:bodyPr>
          <a:lstStyle/>
          <a:p>
            <a:r>
              <a:rPr lang="nb-NO" dirty="0"/>
              <a:t>Langt enklere å reise sak for å avklare rekkevidden av friluftsloven </a:t>
            </a:r>
            <a:br>
              <a:rPr lang="nb-NO" dirty="0"/>
            </a:br>
            <a:r>
              <a:rPr lang="nb-NO" dirty="0"/>
              <a:t>– nå uomtvistet at man kan gå til sak mot kommunen. Igjen også stadfestet at de som står bak selve aktiviteten kan saksøkes.</a:t>
            </a:r>
          </a:p>
          <a:p>
            <a:r>
              <a:rPr lang="nb-NO" dirty="0"/>
              <a:t>Kommunen må ta ansvar og bruke verktøykassen de har etter friluftsloven – og risikerer nå mer ved å ikke ta ansvar tidlig i prosessen. </a:t>
            </a:r>
          </a:p>
          <a:p>
            <a:r>
              <a:rPr lang="nb-NO" dirty="0"/>
              <a:t>Det nytter å stå på krava og ikke gi seg når «sunt bondevett» tilsier at man har rett!</a:t>
            </a:r>
          </a:p>
        </p:txBody>
      </p:sp>
      <p:sp>
        <p:nvSpPr>
          <p:cNvPr id="5" name="Plassholder for bunntekst 4">
            <a:extLst>
              <a:ext uri="{FF2B5EF4-FFF2-40B4-BE49-F238E27FC236}">
                <a16:creationId xmlns:a16="http://schemas.microsoft.com/office/drawing/2014/main" id="{BA2A3F5E-4EAB-7F4E-A436-6BAA3A96CE8B}"/>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25048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CC132E-E31E-40B1-A0D8-6B54AD974855}"/>
              </a:ext>
            </a:extLst>
          </p:cNvPr>
          <p:cNvSpPr>
            <a:spLocks noGrp="1"/>
          </p:cNvSpPr>
          <p:nvPr>
            <p:ph type="title"/>
          </p:nvPr>
        </p:nvSpPr>
        <p:spPr>
          <a:xfrm>
            <a:off x="838198" y="365940"/>
            <a:ext cx="10515600" cy="1481188"/>
          </a:xfrm>
        </p:spPr>
        <p:txBody>
          <a:bodyPr>
            <a:normAutofit/>
          </a:bodyPr>
          <a:lstStyle/>
          <a:p>
            <a:pPr algn="ctr"/>
            <a:r>
              <a:rPr lang="nb-NO" sz="4000" dirty="0"/>
              <a:t>Annen erfaring</a:t>
            </a:r>
          </a:p>
        </p:txBody>
      </p:sp>
      <p:sp>
        <p:nvSpPr>
          <p:cNvPr id="3" name="Plassholder for innhold 2">
            <a:extLst>
              <a:ext uri="{FF2B5EF4-FFF2-40B4-BE49-F238E27FC236}">
                <a16:creationId xmlns:a16="http://schemas.microsoft.com/office/drawing/2014/main" id="{FC3B007C-3F4B-4E75-9FD2-524141C73483}"/>
              </a:ext>
            </a:extLst>
          </p:cNvPr>
          <p:cNvSpPr>
            <a:spLocks noGrp="1"/>
          </p:cNvSpPr>
          <p:nvPr>
            <p:ph idx="1"/>
          </p:nvPr>
        </p:nvSpPr>
        <p:spPr>
          <a:xfrm>
            <a:off x="681181" y="1847128"/>
            <a:ext cx="4158673" cy="4544436"/>
          </a:xfrm>
        </p:spPr>
        <p:txBody>
          <a:bodyPr>
            <a:normAutofit lnSpcReduction="10000"/>
          </a:bodyPr>
          <a:lstStyle/>
          <a:p>
            <a:r>
              <a:rPr lang="nb-NO" sz="1600" dirty="0" err="1"/>
              <a:t>Ca</a:t>
            </a:r>
            <a:r>
              <a:rPr lang="nb-NO" sz="1600" dirty="0"/>
              <a:t> 80 små og større politiske verv siden 2006, lokalt, regionalt og nasjonalt</a:t>
            </a:r>
          </a:p>
          <a:p>
            <a:r>
              <a:rPr lang="nb-NO" sz="1600" dirty="0"/>
              <a:t>Medlem av Flora bystyre 2007-2019, Kinn kommunestyre 2019-</a:t>
            </a:r>
          </a:p>
          <a:p>
            <a:r>
              <a:rPr lang="nb-NO" sz="1600" dirty="0"/>
              <a:t>Leder plan-, miljø- og næringsutvalget i Kinn kommune og for kommunens klagenemnd. Frikjøpt siden 2020 </a:t>
            </a:r>
            <a:r>
              <a:rPr lang="nb-NO" sz="1600" dirty="0" err="1"/>
              <a:t>ca</a:t>
            </a:r>
            <a:r>
              <a:rPr lang="nb-NO" sz="1600" dirty="0"/>
              <a:t> 50%.</a:t>
            </a:r>
          </a:p>
          <a:p>
            <a:r>
              <a:rPr lang="nb-NO" sz="1600" dirty="0"/>
              <a:t>Gruppeleder og medlem i formannskapet for Venstre </a:t>
            </a:r>
          </a:p>
          <a:p>
            <a:r>
              <a:rPr lang="nb-NO" sz="1600" dirty="0"/>
              <a:t>Styreleder Ålfotbreen landskapsvernområde, oppnevnt av Miljødirektoratet.</a:t>
            </a:r>
          </a:p>
          <a:p>
            <a:r>
              <a:rPr lang="nb-NO" sz="1600" dirty="0"/>
              <a:t>Flere andre styreverv innen storkjøkkendrift, havn, KODE Kunstmuseene i Bergen mm.</a:t>
            </a:r>
          </a:p>
          <a:p>
            <a:r>
              <a:rPr lang="nb-NO" sz="1600" dirty="0"/>
              <a:t>Praktikant i NHO Sogn og Fjordane 2007-2008.</a:t>
            </a:r>
          </a:p>
          <a:p>
            <a:r>
              <a:rPr lang="nb-NO" sz="1600" dirty="0"/>
              <a:t>Andrekandidat til fylkestinget for </a:t>
            </a:r>
            <a:r>
              <a:rPr lang="nb-NO" sz="1600" dirty="0" err="1"/>
              <a:t>Vestland</a:t>
            </a:r>
            <a:r>
              <a:rPr lang="nb-NO" sz="1600" dirty="0"/>
              <a:t> Venstre ved valget i 2023</a:t>
            </a:r>
          </a:p>
          <a:p>
            <a:endParaRPr lang="nb-NO" sz="1600" dirty="0"/>
          </a:p>
          <a:p>
            <a:endParaRPr lang="nb-NO" sz="1600" dirty="0"/>
          </a:p>
          <a:p>
            <a:endParaRPr lang="nb-NO" sz="1600" dirty="0"/>
          </a:p>
        </p:txBody>
      </p:sp>
      <p:pic>
        <p:nvPicPr>
          <p:cNvPr id="5" name="Bilde 4" descr="Et bilde som inneholder innendørs, kabinett, gulv, bord&#10;&#10;Automatisk generert beskrivelse">
            <a:extLst>
              <a:ext uri="{FF2B5EF4-FFF2-40B4-BE49-F238E27FC236}">
                <a16:creationId xmlns:a16="http://schemas.microsoft.com/office/drawing/2014/main" id="{591CE3E1-5AD9-4A99-B8B8-95C5E96C3BCC}"/>
              </a:ext>
            </a:extLst>
          </p:cNvPr>
          <p:cNvPicPr>
            <a:picLocks noChangeAspect="1"/>
          </p:cNvPicPr>
          <p:nvPr/>
        </p:nvPicPr>
        <p:blipFill rotWithShape="1">
          <a:blip r:embed="rId2">
            <a:extLst>
              <a:ext uri="{28A0092B-C50C-407E-A947-70E740481C1C}">
                <a14:useLocalDpi xmlns:a14="http://schemas.microsoft.com/office/drawing/2010/main" val="0"/>
              </a:ext>
            </a:extLst>
          </a:blip>
          <a:srcRect l="166" r="3560" b="3"/>
          <a:stretch/>
        </p:blipFill>
        <p:spPr>
          <a:xfrm>
            <a:off x="5191128" y="1847129"/>
            <a:ext cx="6162670" cy="4272677"/>
          </a:xfrm>
          <a:prstGeom prst="rect">
            <a:avLst/>
          </a:prstGeom>
        </p:spPr>
      </p:pic>
      <p:sp>
        <p:nvSpPr>
          <p:cNvPr id="6" name="Plassholder for bunntekst 5">
            <a:extLst>
              <a:ext uri="{FF2B5EF4-FFF2-40B4-BE49-F238E27FC236}">
                <a16:creationId xmlns:a16="http://schemas.microsoft.com/office/drawing/2014/main" id="{7F6E2177-B1AF-E0D0-4519-581103E8D700}"/>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40019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0BD843-420B-EF72-038D-E6A2C05D8E03}"/>
              </a:ext>
            </a:extLst>
          </p:cNvPr>
          <p:cNvSpPr>
            <a:spLocks noGrp="1"/>
          </p:cNvSpPr>
          <p:nvPr>
            <p:ph type="title"/>
          </p:nvPr>
        </p:nvSpPr>
        <p:spPr>
          <a:xfrm>
            <a:off x="3045691" y="2766218"/>
            <a:ext cx="10515600" cy="1325563"/>
          </a:xfrm>
        </p:spPr>
        <p:txBody>
          <a:bodyPr/>
          <a:lstStyle/>
          <a:p>
            <a:r>
              <a:rPr lang="nb-NO" dirty="0"/>
              <a:t>Konflikten i Kjellerskogen</a:t>
            </a:r>
          </a:p>
        </p:txBody>
      </p:sp>
      <p:sp>
        <p:nvSpPr>
          <p:cNvPr id="4" name="Plassholder for bunntekst 3">
            <a:extLst>
              <a:ext uri="{FF2B5EF4-FFF2-40B4-BE49-F238E27FC236}">
                <a16:creationId xmlns:a16="http://schemas.microsoft.com/office/drawing/2014/main" id="{4D150001-E8AC-3AC3-0B64-C3EFCD66347F}"/>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166038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EAC81C-3AAB-C9C4-5621-50003721D2DE}"/>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EF0CDB7E-C579-2F5F-F96D-28B1DE6246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950" y="227733"/>
            <a:ext cx="5750938" cy="6265141"/>
          </a:xfrm>
        </p:spPr>
      </p:pic>
      <p:pic>
        <p:nvPicPr>
          <p:cNvPr id="7" name="Bilde 6">
            <a:extLst>
              <a:ext uri="{FF2B5EF4-FFF2-40B4-BE49-F238E27FC236}">
                <a16:creationId xmlns:a16="http://schemas.microsoft.com/office/drawing/2014/main" id="{3D57920D-155C-7E4C-41F1-39ACF7A65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640" y="227733"/>
            <a:ext cx="5535160" cy="6265141"/>
          </a:xfrm>
          <a:prstGeom prst="rect">
            <a:avLst/>
          </a:prstGeom>
        </p:spPr>
      </p:pic>
    </p:spTree>
    <p:extLst>
      <p:ext uri="{BB962C8B-B14F-4D97-AF65-F5344CB8AC3E}">
        <p14:creationId xmlns:p14="http://schemas.microsoft.com/office/powerpoint/2010/main" val="248248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90BBA5E1-22EE-EB1F-ECE1-526E4AC31D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17" y="-845128"/>
            <a:ext cx="12349018" cy="9261763"/>
          </a:xfrm>
        </p:spPr>
      </p:pic>
    </p:spTree>
    <p:extLst>
      <p:ext uri="{BB962C8B-B14F-4D97-AF65-F5344CB8AC3E}">
        <p14:creationId xmlns:p14="http://schemas.microsoft.com/office/powerpoint/2010/main" val="414826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F00DD2-8EFE-2621-D3D3-80AAB0877573}"/>
              </a:ext>
            </a:extLst>
          </p:cNvPr>
          <p:cNvSpPr>
            <a:spLocks noGrp="1"/>
          </p:cNvSpPr>
          <p:nvPr>
            <p:ph type="title"/>
          </p:nvPr>
        </p:nvSpPr>
        <p:spPr/>
        <p:txBody>
          <a:bodyPr/>
          <a:lstStyle/>
          <a:p>
            <a:r>
              <a:rPr lang="nb-NO" dirty="0"/>
              <a:t>Konflikten i Kjellerskogen</a:t>
            </a:r>
          </a:p>
        </p:txBody>
      </p:sp>
      <p:sp>
        <p:nvSpPr>
          <p:cNvPr id="3" name="Plassholder for innhold 2">
            <a:extLst>
              <a:ext uri="{FF2B5EF4-FFF2-40B4-BE49-F238E27FC236}">
                <a16:creationId xmlns:a16="http://schemas.microsoft.com/office/drawing/2014/main" id="{A7A75E35-A2EC-2812-0B1E-802F21EE5993}"/>
              </a:ext>
            </a:extLst>
          </p:cNvPr>
          <p:cNvSpPr>
            <a:spLocks noGrp="1"/>
          </p:cNvSpPr>
          <p:nvPr>
            <p:ph idx="1"/>
          </p:nvPr>
        </p:nvSpPr>
        <p:spPr/>
        <p:txBody>
          <a:bodyPr>
            <a:normAutofit fontScale="92500" lnSpcReduction="20000"/>
          </a:bodyPr>
          <a:lstStyle/>
          <a:p>
            <a:r>
              <a:rPr lang="nb-NO" dirty="0"/>
              <a:t>Areal </a:t>
            </a:r>
            <a:r>
              <a:rPr lang="nb-NO" dirty="0" err="1"/>
              <a:t>ca</a:t>
            </a:r>
            <a:r>
              <a:rPr lang="nb-NO" dirty="0"/>
              <a:t> 6 km2</a:t>
            </a:r>
          </a:p>
          <a:p>
            <a:r>
              <a:rPr lang="nb-NO" dirty="0"/>
              <a:t>Bøndene er helt avhengige av å bruke Kjellerskogen til beite, som har vært i bruk i flere hundre år</a:t>
            </a:r>
          </a:p>
          <a:p>
            <a:r>
              <a:rPr lang="nb-NO" dirty="0"/>
              <a:t>Harmonisk symbiose med det tradisjonelle friluftslivet</a:t>
            </a:r>
          </a:p>
          <a:p>
            <a:r>
              <a:rPr lang="nb-NO" dirty="0"/>
              <a:t>Hundekjøring som stor aktivitet eskalerte for </a:t>
            </a:r>
            <a:r>
              <a:rPr lang="nb-NO" dirty="0" err="1"/>
              <a:t>ca</a:t>
            </a:r>
            <a:r>
              <a:rPr lang="nb-NO" dirty="0"/>
              <a:t> 10 år siden. I det alt vesentlige av Nordreisa Hundekjørerlag:</a:t>
            </a:r>
          </a:p>
          <a:p>
            <a:pPr lvl="1"/>
            <a:r>
              <a:rPr lang="nb-NO" dirty="0"/>
              <a:t>Kjører både på snø og barmark</a:t>
            </a:r>
          </a:p>
          <a:p>
            <a:pPr lvl="1"/>
            <a:r>
              <a:rPr lang="nb-NO" dirty="0"/>
              <a:t>Mange hundre hunder på en gang</a:t>
            </a:r>
          </a:p>
          <a:p>
            <a:pPr lvl="1"/>
            <a:r>
              <a:rPr lang="nb-NO" dirty="0"/>
              <a:t>Spann lange som trailere</a:t>
            </a:r>
          </a:p>
          <a:p>
            <a:pPr lvl="1"/>
            <a:r>
              <a:rPr lang="nb-NO" dirty="0"/>
              <a:t>Stevner</a:t>
            </a:r>
          </a:p>
          <a:p>
            <a:pPr lvl="1"/>
            <a:r>
              <a:rPr lang="nb-NO" dirty="0"/>
              <a:t>Hundegårder</a:t>
            </a:r>
          </a:p>
          <a:p>
            <a:pPr lvl="1"/>
            <a:r>
              <a:rPr lang="nb-NO" dirty="0"/>
              <a:t>Støy, avføring, konflikt – for både natur, husdyr og mennesker</a:t>
            </a:r>
          </a:p>
          <a:p>
            <a:pPr marL="457200" lvl="1" indent="0">
              <a:buNone/>
            </a:pPr>
            <a:endParaRPr lang="nb-NO" dirty="0"/>
          </a:p>
        </p:txBody>
      </p:sp>
      <p:sp>
        <p:nvSpPr>
          <p:cNvPr id="5" name="Plassholder for bunntekst 4">
            <a:extLst>
              <a:ext uri="{FF2B5EF4-FFF2-40B4-BE49-F238E27FC236}">
                <a16:creationId xmlns:a16="http://schemas.microsoft.com/office/drawing/2014/main" id="{88F6CBE1-7529-F16A-C6E3-848A53BAD0BE}"/>
              </a:ext>
            </a:extLst>
          </p:cNvPr>
          <p:cNvSpPr>
            <a:spLocks noGrp="1"/>
          </p:cNvSpPr>
          <p:nvPr>
            <p:ph type="ftr" sz="quarter" idx="11"/>
          </p:nvPr>
        </p:nvSpPr>
        <p:spPr/>
        <p:txBody>
          <a:bodyPr/>
          <a:lstStyle/>
          <a:p>
            <a:r>
              <a:rPr lang="nb-NO" dirty="0"/>
              <a:t>E-post: jacob.nodseth@fylkesadvokat.no </a:t>
            </a:r>
            <a:br>
              <a:rPr lang="nb-NO" dirty="0"/>
            </a:br>
            <a:r>
              <a:rPr lang="nb-NO" dirty="0"/>
              <a:t>Telefon: 48013162</a:t>
            </a:r>
          </a:p>
        </p:txBody>
      </p:sp>
    </p:spTree>
    <p:extLst>
      <p:ext uri="{BB962C8B-B14F-4D97-AF65-F5344CB8AC3E}">
        <p14:creationId xmlns:p14="http://schemas.microsoft.com/office/powerpoint/2010/main" val="32748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6C2FA7A-FDFC-7168-F06F-D9A19AAC3216}"/>
              </a:ext>
            </a:extLst>
          </p:cNvPr>
          <p:cNvPicPr>
            <a:picLocks noChangeAspect="1"/>
          </p:cNvPicPr>
          <p:nvPr/>
        </p:nvPicPr>
        <p:blipFill>
          <a:blip r:embed="rId2"/>
          <a:stretch>
            <a:fillRect/>
          </a:stretch>
        </p:blipFill>
        <p:spPr>
          <a:xfrm>
            <a:off x="6096000" y="0"/>
            <a:ext cx="6259587" cy="6858000"/>
          </a:xfrm>
          <a:prstGeom prst="rect">
            <a:avLst/>
          </a:prstGeom>
        </p:spPr>
      </p:pic>
      <p:pic>
        <p:nvPicPr>
          <p:cNvPr id="6" name="Bilde 5">
            <a:extLst>
              <a:ext uri="{FF2B5EF4-FFF2-40B4-BE49-F238E27FC236}">
                <a16:creationId xmlns:a16="http://schemas.microsoft.com/office/drawing/2014/main" id="{7238FB7A-A930-0909-7565-5A79D96B3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1" y="0"/>
            <a:ext cx="6058942" cy="6858000"/>
          </a:xfrm>
          <a:prstGeom prst="rect">
            <a:avLst/>
          </a:prstGeom>
        </p:spPr>
      </p:pic>
    </p:spTree>
    <p:extLst>
      <p:ext uri="{BB962C8B-B14F-4D97-AF65-F5344CB8AC3E}">
        <p14:creationId xmlns:p14="http://schemas.microsoft.com/office/powerpoint/2010/main" val="118813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7B25BB-AA70-F12F-5096-9DF2F9CC16D5}"/>
              </a:ext>
            </a:extLst>
          </p:cNvPr>
          <p:cNvSpPr>
            <a:spLocks noGrp="1"/>
          </p:cNvSpPr>
          <p:nvPr>
            <p:ph type="title"/>
          </p:nvPr>
        </p:nvSpPr>
        <p:spPr/>
        <p:txBody>
          <a:bodyPr/>
          <a:lstStyle/>
          <a:p>
            <a:r>
              <a:rPr lang="nb-NO" dirty="0"/>
              <a:t>Rettigheter som støter sammen</a:t>
            </a:r>
          </a:p>
        </p:txBody>
      </p:sp>
      <p:sp>
        <p:nvSpPr>
          <p:cNvPr id="3" name="Plassholder for innhold 2">
            <a:extLst>
              <a:ext uri="{FF2B5EF4-FFF2-40B4-BE49-F238E27FC236}">
                <a16:creationId xmlns:a16="http://schemas.microsoft.com/office/drawing/2014/main" id="{B3A39D13-B389-A366-246A-7AF1DC80C30D}"/>
              </a:ext>
            </a:extLst>
          </p:cNvPr>
          <p:cNvSpPr>
            <a:spLocks noGrp="1"/>
          </p:cNvSpPr>
          <p:nvPr>
            <p:ph idx="1"/>
          </p:nvPr>
        </p:nvSpPr>
        <p:spPr/>
        <p:txBody>
          <a:bodyPr/>
          <a:lstStyle/>
          <a:p>
            <a:r>
              <a:rPr lang="nb-NO" dirty="0"/>
              <a:t>Beiterettighetene: </a:t>
            </a:r>
            <a:br>
              <a:rPr lang="nb-NO" dirty="0"/>
            </a:br>
            <a:r>
              <a:rPr lang="nb-NO" dirty="0"/>
              <a:t>Tinglyste rettigheter, alders tids bruk mv.</a:t>
            </a:r>
          </a:p>
          <a:p>
            <a:r>
              <a:rPr lang="nb-NO" dirty="0"/>
              <a:t>Hundekjørerne:</a:t>
            </a:r>
            <a:br>
              <a:rPr lang="nb-NO" dirty="0"/>
            </a:br>
            <a:r>
              <a:rPr lang="nb-NO" dirty="0"/>
              <a:t>Allemannsretten.</a:t>
            </a:r>
          </a:p>
          <a:p>
            <a:r>
              <a:rPr lang="nb-NO" dirty="0"/>
              <a:t>Annen tradisjonell friluftsaktivitet:</a:t>
            </a:r>
            <a:br>
              <a:rPr lang="nb-NO" dirty="0"/>
            </a:br>
            <a:r>
              <a:rPr lang="nb-NO" dirty="0"/>
              <a:t>Allemannsretten.</a:t>
            </a:r>
          </a:p>
          <a:p>
            <a:endParaRPr lang="nb-NO" dirty="0"/>
          </a:p>
          <a:p>
            <a:pPr marL="0" indent="0">
              <a:buNone/>
            </a:pPr>
            <a:r>
              <a:rPr lang="nb-NO" dirty="0"/>
              <a:t>I tillegg: dyrevelferdsloven, motorferdselloven, plan- og bygningsloven mv. Ikke tema i nærværende sak, men åpenbart del av totalbildet.</a:t>
            </a:r>
          </a:p>
          <a:p>
            <a:endParaRPr lang="nb-NO" dirty="0"/>
          </a:p>
        </p:txBody>
      </p:sp>
      <p:sp>
        <p:nvSpPr>
          <p:cNvPr id="5" name="Plassholder for bunntekst 4">
            <a:extLst>
              <a:ext uri="{FF2B5EF4-FFF2-40B4-BE49-F238E27FC236}">
                <a16:creationId xmlns:a16="http://schemas.microsoft.com/office/drawing/2014/main" id="{13EA7C30-D838-BEF0-415E-3ED7C23CF5C5}"/>
              </a:ext>
            </a:extLst>
          </p:cNvPr>
          <p:cNvSpPr>
            <a:spLocks noGrp="1"/>
          </p:cNvSpPr>
          <p:nvPr>
            <p:ph type="ftr" sz="quarter" idx="11"/>
          </p:nvPr>
        </p:nvSpPr>
        <p:spPr/>
        <p:txBody>
          <a:bodyPr/>
          <a:lstStyle/>
          <a:p>
            <a:r>
              <a:rPr lang="nb-NO" dirty="0"/>
              <a:t>E-post: jacob.nodseth@fylkesadvokat.no</a:t>
            </a:r>
            <a:br>
              <a:rPr lang="nb-NO" dirty="0"/>
            </a:br>
            <a:r>
              <a:rPr lang="nb-NO" dirty="0"/>
              <a:t>Telefon: 48013162</a:t>
            </a:r>
          </a:p>
        </p:txBody>
      </p:sp>
    </p:spTree>
    <p:extLst>
      <p:ext uri="{BB962C8B-B14F-4D97-AF65-F5344CB8AC3E}">
        <p14:creationId xmlns:p14="http://schemas.microsoft.com/office/powerpoint/2010/main" val="18092924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2083</Words>
  <Application>Microsoft Office PowerPoint</Application>
  <PresentationFormat>Widescreen</PresentationFormat>
  <Paragraphs>119</Paragraphs>
  <Slides>22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22</vt:i4>
      </vt:variant>
    </vt:vector>
  </HeadingPairs>
  <TitlesOfParts>
    <vt:vector size="28" baseType="lpstr">
      <vt:lpstr>Arial</vt:lpstr>
      <vt:lpstr>Calibri</vt:lpstr>
      <vt:lpstr>Calibri Light</vt:lpstr>
      <vt:lpstr>Helvetica Neue</vt:lpstr>
      <vt:lpstr>TimesNewRomanPS-ItalicMT</vt:lpstr>
      <vt:lpstr>Office-tema</vt:lpstr>
      <vt:lpstr>Når friluftsloven misbrukes</vt:lpstr>
      <vt:lpstr>Advokat Jacob Nødseth</vt:lpstr>
      <vt:lpstr>Annen erfaring</vt:lpstr>
      <vt:lpstr>Konflikten i Kjellerskogen</vt:lpstr>
      <vt:lpstr>PowerPoint-presentasjon</vt:lpstr>
      <vt:lpstr>PowerPoint-presentasjon</vt:lpstr>
      <vt:lpstr>Konflikten i Kjellerskogen</vt:lpstr>
      <vt:lpstr>PowerPoint-presentasjon</vt:lpstr>
      <vt:lpstr>Rettigheter som støter sammen</vt:lpstr>
      <vt:lpstr>Vårt helt overordnede utgangspunkt for saken</vt:lpstr>
      <vt:lpstr>Rettslige utgangspunkter i friluftsloven</vt:lpstr>
      <vt:lpstr>PowerPoint-presentasjon</vt:lpstr>
      <vt:lpstr>PowerPoint-presentasjon</vt:lpstr>
      <vt:lpstr>Fra å ha rett – til å få rett</vt:lpstr>
      <vt:lpstr>Ot.prp.nr.27 (1995-1996) Om lov om endringer i lov av 28. juni 1957 nr. 16 om friluftslivet (fra kap 2 s. 6)</vt:lpstr>
      <vt:lpstr>Søksmål mot to parter i mai 2021</vt:lpstr>
      <vt:lpstr>Flere runder med skriftlig behandling i de lavere rettsinstanser</vt:lpstr>
      <vt:lpstr>«Vi gir oss ikke så lett. Ikke faen.»</vt:lpstr>
      <vt:lpstr>Høyesterett</vt:lpstr>
      <vt:lpstr>PowerPoint-presentasjon</vt:lpstr>
      <vt:lpstr>Hva så?</vt:lpstr>
      <vt:lpstr>Oppsummering/avslutning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Når friluftsloven misbrukes</dc:title>
  <dc:creator>Jacob Nødseth</dc:creator>
  <cp:lastModifiedBy>Jacob Nødseth</cp:lastModifiedBy>
  <cp:revision>12</cp:revision>
  <dcterms:created xsi:type="dcterms:W3CDTF">2022-06-10T18:56:40Z</dcterms:created>
  <dcterms:modified xsi:type="dcterms:W3CDTF">2022-11-21T19:54:08Z</dcterms:modified>
</cp:coreProperties>
</file>