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8" r:id="rId4"/>
    <p:sldId id="257" r:id="rId5"/>
    <p:sldId id="266" r:id="rId6"/>
    <p:sldId id="267" r:id="rId7"/>
    <p:sldId id="259" r:id="rId8"/>
    <p:sldId id="265" r:id="rId9"/>
    <p:sldId id="270" r:id="rId10"/>
    <p:sldId id="263" r:id="rId11"/>
    <p:sldId id="264" r:id="rId12"/>
    <p:sldId id="268" r:id="rId13"/>
    <p:sldId id="269" r:id="rId14"/>
    <p:sldId id="260" r:id="rId15"/>
  </p:sldIdLst>
  <p:sldSz cx="9144000" cy="5143500" type="screen16x9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98A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 autoAdjust="0"/>
    <p:restoredTop sz="94694"/>
  </p:normalViewPr>
  <p:slideViewPr>
    <p:cSldViewPr snapToGrid="0" snapToObjects="1">
      <p:cViewPr varScale="1">
        <p:scale>
          <a:sx n="157" d="100"/>
          <a:sy n="157" d="100"/>
        </p:scale>
        <p:origin x="1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312CB-B4F6-4EDC-95F6-45D1242825DA}" type="datetimeFigureOut">
              <a:rPr lang="nb-NO" smtClean="0"/>
              <a:t>22.11.2022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AAB57-A538-4120-8890-04B8912F98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7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AAB57-A538-4120-8890-04B8912F987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53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3296" y="6096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0" y="1776442"/>
            <a:ext cx="8114088" cy="1200329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Sterke og svake sider ved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plan- og bygningsloven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49" y="3153755"/>
            <a:ext cx="8114089" cy="15838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b-NO" sz="2000" dirty="0">
                <a:solidFill>
                  <a:schemeClr val="bg1">
                    <a:lumMod val="85000"/>
                  </a:schemeClr>
                </a:solidFill>
              </a:rPr>
              <a:t>Terje Skjeggedal</a:t>
            </a:r>
          </a:p>
          <a:p>
            <a:pPr algn="ctr"/>
            <a:r>
              <a:rPr lang="nb-NO" sz="2000" dirty="0">
                <a:solidFill>
                  <a:schemeClr val="bg1">
                    <a:lumMod val="85000"/>
                  </a:schemeClr>
                </a:solidFill>
              </a:rPr>
              <a:t>Institutt for arkitektur og planlegging</a:t>
            </a:r>
          </a:p>
          <a:p>
            <a:pPr algn="ctr"/>
            <a:endParaRPr lang="nb-NO" sz="20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nb-NO" sz="2000" i="1" dirty="0">
                <a:solidFill>
                  <a:schemeClr val="bg1">
                    <a:lumMod val="85000"/>
                  </a:schemeClr>
                </a:solidFill>
              </a:rPr>
              <a:t>Kampen om utmarka</a:t>
            </a:r>
          </a:p>
          <a:p>
            <a:pPr algn="ctr"/>
            <a:r>
              <a:rPr lang="nb-NO" sz="1600" dirty="0">
                <a:solidFill>
                  <a:schemeClr val="bg1">
                    <a:lumMod val="85000"/>
                  </a:schemeClr>
                </a:solidFill>
              </a:rPr>
              <a:t>Gardermoen 23.-24. november 2022</a:t>
            </a:r>
          </a:p>
          <a:p>
            <a:pPr algn="ctr"/>
            <a:endParaRPr lang="nb-NO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11" y="870863"/>
            <a:ext cx="5406359" cy="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B2CA-4595-8141-6844-5B6F5EB2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Innsigelse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74BD6-38D0-231F-5AB4-98FCDE005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3809815" cy="3613774"/>
          </a:xfrm>
        </p:spPr>
        <p:txBody>
          <a:bodyPr/>
          <a:lstStyle/>
          <a:p>
            <a:pPr marL="0" indent="0" algn="l">
              <a:buNone/>
            </a:pPr>
            <a:r>
              <a:rPr lang="nb-NO" sz="2000" b="1" i="0" dirty="0">
                <a:solidFill>
                  <a:srgbClr val="333333"/>
                </a:solidFill>
                <a:effectLst/>
                <a:latin typeface="Helvetica Neue"/>
              </a:rPr>
              <a:t>§ 5-4.</a:t>
            </a:r>
            <a:r>
              <a:rPr lang="nb-NO" sz="2000" b="1" i="1" dirty="0">
                <a:solidFill>
                  <a:srgbClr val="333333"/>
                </a:solidFill>
                <a:effectLst/>
                <a:latin typeface="Helvetica Neue"/>
              </a:rPr>
              <a:t>Myndighet til å fremme innsigelse til planforslag</a:t>
            </a:r>
            <a:endParaRPr lang="nb-NO" sz="2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nb-NO" sz="2000" b="0" i="0" dirty="0">
                <a:solidFill>
                  <a:srgbClr val="333333"/>
                </a:solidFill>
                <a:effectLst/>
                <a:latin typeface="Helvetica Neue"/>
              </a:rPr>
              <a:t>Berørt </a:t>
            </a:r>
            <a:r>
              <a:rPr lang="nb-NO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statlig og regionalt organ</a:t>
            </a:r>
            <a:r>
              <a:rPr lang="nb-NO" sz="2000" b="0" i="0" dirty="0">
                <a:solidFill>
                  <a:srgbClr val="333333"/>
                </a:solidFill>
                <a:effectLst/>
                <a:latin typeface="Helvetica Neue"/>
              </a:rPr>
              <a:t> kan fremme innsigelse til forslag til kommuneplanens arealdel og reguleringsplan i </a:t>
            </a:r>
            <a:r>
              <a:rPr lang="nb-NO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spørsmål som er av nasjonal eller vesentlig regional betydning</a:t>
            </a:r>
            <a:r>
              <a:rPr lang="nb-NO" sz="2000" b="0" i="0" dirty="0">
                <a:solidFill>
                  <a:srgbClr val="333333"/>
                </a:solidFill>
                <a:effectLst/>
                <a:latin typeface="Helvetica Neue"/>
              </a:rPr>
              <a:t>, eller som av andre grunner er av vesentlig betydning for vedkommende organs saksområde</a:t>
            </a:r>
            <a:r>
              <a:rPr lang="nb-NO" sz="22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DA9A0-876E-28F0-813A-1553433CE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21" y="912940"/>
            <a:ext cx="5088179" cy="380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CD809-D5E4-E77E-1568-C97414E13AAD}"/>
              </a:ext>
            </a:extLst>
          </p:cNvPr>
          <p:cNvSpPr txBox="1"/>
          <p:nvPr/>
        </p:nvSpPr>
        <p:spPr>
          <a:xfrm>
            <a:off x="4111200" y="4721365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(www.regjeringen.no)</a:t>
            </a:r>
          </a:p>
        </p:txBody>
      </p:sp>
    </p:spTree>
    <p:extLst>
      <p:ext uri="{BB962C8B-B14F-4D97-AF65-F5344CB8AC3E}">
        <p14:creationId xmlns:p14="http://schemas.microsoft.com/office/powerpoint/2010/main" val="301019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717F-4EF2-6FB6-1B09-4A4F8655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195204"/>
            <a:ext cx="8418747" cy="648512"/>
          </a:xfrm>
        </p:spPr>
        <p:txBody>
          <a:bodyPr/>
          <a:lstStyle/>
          <a:p>
            <a:r>
              <a:rPr lang="nb-NO" dirty="0"/>
              <a:t>Regionalt planforum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2E01-225F-850C-94E8-1CB981AA1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4270615" cy="3613774"/>
          </a:xfrm>
        </p:spPr>
        <p:txBody>
          <a:bodyPr/>
          <a:lstStyle/>
          <a:p>
            <a:pPr marL="0" indent="0" algn="l">
              <a:buNone/>
            </a:pPr>
            <a:r>
              <a:rPr lang="nb-NO" sz="2400" b="1" i="0" dirty="0">
                <a:solidFill>
                  <a:srgbClr val="333333"/>
                </a:solidFill>
                <a:effectLst/>
                <a:latin typeface="Helvetica Neue"/>
              </a:rPr>
              <a:t>§ 5-3.</a:t>
            </a:r>
            <a:r>
              <a:rPr lang="nb-NO" sz="2400" b="1" i="1" dirty="0">
                <a:solidFill>
                  <a:srgbClr val="333333"/>
                </a:solidFill>
                <a:effectLst/>
                <a:latin typeface="Helvetica Neue"/>
              </a:rPr>
              <a:t>Regionalt planforum</a:t>
            </a:r>
            <a:endParaRPr lang="nb-NO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nb-NO" sz="2400" b="0" i="0" dirty="0">
                <a:solidFill>
                  <a:srgbClr val="333333"/>
                </a:solidFill>
                <a:effectLst/>
                <a:latin typeface="Helvetica Neue"/>
              </a:rPr>
              <a:t>I hver region skal det være et regionalt planforum. I planforumet skal </a:t>
            </a:r>
            <a:r>
              <a:rPr lang="nb-NO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statlige, regionale og kommunale interesser klarlegges og søkes samordnet </a:t>
            </a:r>
            <a:r>
              <a:rPr lang="nb-NO" sz="2400" b="0" i="0" dirty="0">
                <a:solidFill>
                  <a:srgbClr val="333333"/>
                </a:solidFill>
                <a:effectLst/>
                <a:latin typeface="Helvetica Neue"/>
              </a:rPr>
              <a:t>i forbindelse med arbeidet med regionale og kommunale planer.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DFAA0-3E43-48F3-A346-0B7CE409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419" y="0"/>
            <a:ext cx="3624649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5C3B0-BEF0-A185-F346-E2840A068017}"/>
              </a:ext>
            </a:extLst>
          </p:cNvPr>
          <p:cNvSpPr txBox="1"/>
          <p:nvPr/>
        </p:nvSpPr>
        <p:spPr>
          <a:xfrm>
            <a:off x="5736336" y="201168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8522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2D57-0672-2A02-1FE6-E4033B2E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 dirty="0" err="1"/>
              <a:t>Pbl</a:t>
            </a:r>
            <a:r>
              <a:rPr lang="nb-NO" dirty="0"/>
              <a:t> § 11-8 Hensynssoner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DE1977-EB33-C1DE-F3FC-2E284458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38527"/>
              </p:ext>
            </p:extLst>
          </p:nvPr>
        </p:nvGraphicFramePr>
        <p:xfrm>
          <a:off x="359664" y="2765425"/>
          <a:ext cx="8555736" cy="913786"/>
        </p:xfrm>
        <a:graphic>
          <a:graphicData uri="http://schemas.openxmlformats.org/drawingml/2006/table">
            <a:tbl>
              <a:tblPr/>
              <a:tblGrid>
                <a:gridCol w="427662">
                  <a:extLst>
                    <a:ext uri="{9D8B030D-6E8A-4147-A177-3AD203B41FA5}">
                      <a16:colId xmlns:a16="http://schemas.microsoft.com/office/drawing/2014/main" val="2415043851"/>
                    </a:ext>
                  </a:extLst>
                </a:gridCol>
                <a:gridCol w="8128074">
                  <a:extLst>
                    <a:ext uri="{9D8B030D-6E8A-4147-A177-3AD203B41FA5}">
                      <a16:colId xmlns:a16="http://schemas.microsoft.com/office/drawing/2014/main" val="3694498360"/>
                    </a:ext>
                  </a:extLst>
                </a:gridCol>
              </a:tblGrid>
              <a:tr h="908263">
                <a:tc>
                  <a:txBody>
                    <a:bodyPr/>
                    <a:lstStyle/>
                    <a:p>
                      <a:pPr algn="r" fontAlgn="t"/>
                      <a:r>
                        <a:rPr lang="nb-NO" sz="1800">
                          <a:effectLst/>
                        </a:rPr>
                        <a:t>c.</a:t>
                      </a:r>
                    </a:p>
                  </a:txBody>
                  <a:tcPr marL="18922" marR="18922" marT="45413" marB="454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dirty="0">
                          <a:effectLst/>
                        </a:rPr>
                        <a:t>Sone med særlig hensyn til </a:t>
                      </a:r>
                      <a:r>
                        <a:rPr lang="nb-NO" sz="1800" dirty="0">
                          <a:effectLst/>
                          <a:highlight>
                            <a:srgbClr val="FFFF00"/>
                          </a:highlight>
                        </a:rPr>
                        <a:t>landbruk</a:t>
                      </a:r>
                      <a:r>
                        <a:rPr lang="nb-NO" sz="1800" dirty="0">
                          <a:effectLst/>
                        </a:rPr>
                        <a:t>, reindrift, mineralressurser, friluftsliv, grønnstruktur, landskap eller bevaring av naturmiljø eller kulturmiljø, med angivelse av interesse.</a:t>
                      </a:r>
                    </a:p>
                  </a:txBody>
                  <a:tcPr marL="18922" marR="18922" marT="45413" marB="454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336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81ACCF-F447-593A-452E-83DD381380E0}"/>
              </a:ext>
            </a:extLst>
          </p:cNvPr>
          <p:cNvSpPr txBox="1"/>
          <p:nvPr/>
        </p:nvSpPr>
        <p:spPr>
          <a:xfrm>
            <a:off x="505968" y="1022110"/>
            <a:ext cx="8101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Kommuneplanens arealdel skal i nødvendig utstrekning </a:t>
            </a:r>
            <a:r>
              <a:rPr lang="nb-NO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vise hensyn og restriksjoner som har betydning for bruken av areal.</a:t>
            </a:r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 Hensyn og forhold som inngår i andre ledd bokstav a til f, kan markeres i arealdelen som hensynssoner med tilhørende </a:t>
            </a:r>
            <a:r>
              <a:rPr lang="nb-NO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retningslinjer</a:t>
            </a:r>
            <a:r>
              <a:rPr lang="nb-NO" b="0" i="0" dirty="0">
                <a:solidFill>
                  <a:srgbClr val="333333"/>
                </a:solidFill>
                <a:effectLst/>
                <a:latin typeface="Helvetica Neue"/>
              </a:rPr>
              <a:t> og bestemmelser. Det kan angis flere soner for samme areal.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572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7122-38B2-6CEC-2E0B-2A187945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297680" cy="1200329"/>
          </a:xfrm>
        </p:spPr>
        <p:txBody>
          <a:bodyPr/>
          <a:lstStyle/>
          <a:p>
            <a:r>
              <a:rPr lang="nb-NO" sz="2400" dirty="0"/>
              <a:t>Eksempel: </a:t>
            </a:r>
            <a:br>
              <a:rPr lang="nb-NO" sz="2400" dirty="0"/>
            </a:br>
            <a:r>
              <a:rPr lang="nb-NO" sz="2400" dirty="0" err="1"/>
              <a:t>Kommunplanens</a:t>
            </a:r>
            <a:r>
              <a:rPr lang="nb-NO" sz="2400" dirty="0"/>
              <a:t> arealdel Rennebu 2014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1E013-DE6C-A84A-74CB-88B6954CDE45}"/>
              </a:ext>
            </a:extLst>
          </p:cNvPr>
          <p:cNvSpPr txBox="1"/>
          <p:nvPr/>
        </p:nvSpPr>
        <p:spPr>
          <a:xfrm>
            <a:off x="499872" y="1879913"/>
            <a:ext cx="47061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0" i="1" dirty="0">
                <a:solidFill>
                  <a:srgbClr val="000000"/>
                </a:solidFill>
                <a:effectLst/>
                <a:latin typeface="MyriadPro-It"/>
              </a:rPr>
              <a:t>Hensynssone </a:t>
            </a:r>
            <a:r>
              <a:rPr lang="nb-NO" sz="1800" b="0" i="1" dirty="0" err="1">
                <a:solidFill>
                  <a:srgbClr val="000000"/>
                </a:solidFill>
                <a:effectLst/>
                <a:latin typeface="MyriadPro-It"/>
              </a:rPr>
              <a:t>Gisnåsen</a:t>
            </a:r>
            <a:br>
              <a:rPr lang="nb-NO" sz="1800" b="0" i="1" dirty="0">
                <a:solidFill>
                  <a:srgbClr val="000000"/>
                </a:solidFill>
                <a:effectLst/>
                <a:latin typeface="MyriadPro-It"/>
              </a:rPr>
            </a:br>
            <a:r>
              <a:rPr lang="nb-NO" sz="1800" b="0" i="0" dirty="0" err="1">
                <a:solidFill>
                  <a:srgbClr val="000000"/>
                </a:solidFill>
                <a:effectLst/>
                <a:latin typeface="MyriadPro-Regular"/>
              </a:rPr>
              <a:t>Gisnåsen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MyriadPro-Regular"/>
              </a:rPr>
              <a:t> er vist med hensynssone beitebruk og friluftsliv. Årsaken er behovet for å sikre</a:t>
            </a:r>
            <a:br>
              <a:rPr lang="nb-NO" sz="1800" b="0" i="0" dirty="0">
                <a:solidFill>
                  <a:srgbClr val="000000"/>
                </a:solidFill>
                <a:effectLst/>
                <a:latin typeface="MyriadPro-Regular"/>
              </a:rPr>
            </a:br>
            <a:r>
              <a:rPr lang="nb-NO" sz="1800" b="0" i="0" dirty="0">
                <a:solidFill>
                  <a:srgbClr val="000000"/>
                </a:solidFill>
                <a:effectLst/>
                <a:latin typeface="MyriadPro-Regular"/>
              </a:rPr>
              <a:t>utmarksbeiteinteressene og allmennhetens 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MyriadPro-Regular"/>
              </a:rPr>
              <a:t>ferdselmuligheter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MyriadPro-Regular"/>
              </a:rPr>
              <a:t> innenfor byggeområdet til</a:t>
            </a:r>
            <a:br>
              <a:rPr lang="nb-NO" sz="1800" b="0" i="0" dirty="0">
                <a:solidFill>
                  <a:srgbClr val="000000"/>
                </a:solidFill>
                <a:effectLst/>
                <a:latin typeface="MyriadPro-Regular"/>
              </a:rPr>
            </a:br>
            <a:r>
              <a:rPr lang="nb-NO" sz="1800" b="0" i="0" dirty="0">
                <a:solidFill>
                  <a:srgbClr val="000000"/>
                </a:solidFill>
                <a:effectLst/>
                <a:latin typeface="MyriadPro-Regular"/>
              </a:rPr>
              <a:t>fritidsbebyggelse.</a:t>
            </a:r>
            <a:r>
              <a:rPr lang="nb-NO" dirty="0"/>
              <a:t> </a:t>
            </a:r>
            <a:br>
              <a:rPr lang="nb-NO" dirty="0"/>
            </a:b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AFE1F-5363-388E-7B2C-59DBBAC1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1" y="16428"/>
            <a:ext cx="3139440" cy="51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FA1F0A-84BA-8581-54D6-47548803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63" y="0"/>
            <a:ext cx="6779354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FA5FE3-461C-362A-F490-A217529D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03" y="1493680"/>
            <a:ext cx="2042160" cy="2880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F7A79-6E8D-CBFA-619E-81721865B271}"/>
              </a:ext>
            </a:extLst>
          </p:cNvPr>
          <p:cNvSpPr txBox="1"/>
          <p:nvPr/>
        </p:nvSpPr>
        <p:spPr>
          <a:xfrm>
            <a:off x="1622138" y="4774168"/>
            <a:ext cx="565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278E9-6967-A6D3-8CCB-C9C4B693B783}"/>
              </a:ext>
            </a:extLst>
          </p:cNvPr>
          <p:cNvSpPr txBox="1"/>
          <p:nvPr/>
        </p:nvSpPr>
        <p:spPr>
          <a:xfrm>
            <a:off x="365760" y="1243584"/>
            <a:ext cx="86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71778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BA39-B544-2545-01BD-AD6D68AC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Plan- og bygningsloven (</a:t>
            </a:r>
            <a:r>
              <a:rPr lang="nb-NO" dirty="0" err="1"/>
              <a:t>pbl</a:t>
            </a:r>
            <a:r>
              <a:rPr lang="nb-NO" dirty="0"/>
              <a:t>) i utmark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B8AB-0B99-B228-9E3A-2D616348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Sterke sider: Vi har (stort sett) de bestemmelsene vi trenger</a:t>
            </a:r>
          </a:p>
          <a:p>
            <a:r>
              <a:rPr lang="nb-NO" dirty="0"/>
              <a:t>Svake sider: Vi er alt for dårlige til å bruke bestemmelsene i kompliserte og konfliktfylte planprosesser  </a:t>
            </a:r>
          </a:p>
        </p:txBody>
      </p:sp>
    </p:spTree>
    <p:extLst>
      <p:ext uri="{BB962C8B-B14F-4D97-AF65-F5344CB8AC3E}">
        <p14:creationId xmlns:p14="http://schemas.microsoft.com/office/powerpoint/2010/main" val="363092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92DCD-0733-0A01-4A63-8E988DAF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0" y="0"/>
            <a:ext cx="349992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3F297-A4FE-04B9-0F87-1BCBB8AB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240" y="98757"/>
            <a:ext cx="4528350" cy="33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7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FE23F8-72D2-E64B-B9C2-8C16EC1B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368260"/>
            <a:ext cx="4500000" cy="525401"/>
          </a:xfrm>
        </p:spPr>
        <p:txBody>
          <a:bodyPr/>
          <a:lstStyle/>
          <a:p>
            <a:r>
              <a:rPr lang="nb-NO" sz="2800" dirty="0"/>
              <a:t>Forvaltningsregimer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95E83B-4A59-3B43-8765-AD5BE8E0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786" y="1161466"/>
            <a:ext cx="4702469" cy="36137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2200" dirty="0"/>
              <a:t>Forvaltningsregimer er aktører og "spilleregler", som lover, regler og normer, sett i sammenheng</a:t>
            </a:r>
          </a:p>
          <a:p>
            <a:pPr>
              <a:lnSpc>
                <a:spcPct val="90000"/>
              </a:lnSpc>
            </a:pPr>
            <a:r>
              <a:rPr lang="nb-NO" altLang="nb-NO" sz="2200" dirty="0"/>
              <a:t>Regimer kan omfatte både offentlige og private aktører</a:t>
            </a:r>
          </a:p>
          <a:p>
            <a:pPr>
              <a:lnSpc>
                <a:spcPct val="90000"/>
              </a:lnSpc>
            </a:pPr>
            <a:r>
              <a:rPr lang="nb-NO" altLang="nb-NO" sz="2200" dirty="0"/>
              <a:t>Regimer kan gjerne grupperes rundt lover, som plan- og bygningsloven, </a:t>
            </a:r>
            <a:r>
              <a:rPr lang="nb-NO" altLang="nb-NO" sz="2200" dirty="0" err="1"/>
              <a:t>naturmang</a:t>
            </a:r>
            <a:r>
              <a:rPr lang="nb-NO" altLang="nb-NO" sz="2200" dirty="0"/>
              <a:t>-foldloven, jordloven, skogbruksloven, reindriftsloven, kulturminneloven, osv.</a:t>
            </a:r>
          </a:p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91CB0-A336-2E56-D142-F6236808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8" y="0"/>
            <a:ext cx="35030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4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6A85-158F-29DE-51AF-51F06999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Arealplanregimet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B198-4C31-6600-67A8-222A3C8E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Tradisjonelt knytta til bygningsloven (1965) og plan- og bygningsloven (1985, 2008)</a:t>
            </a:r>
          </a:p>
          <a:p>
            <a:r>
              <a:rPr lang="nb-NO" dirty="0"/>
              <a:t>Dominert av en arkitekt-ingeniør tradisjon</a:t>
            </a:r>
          </a:p>
          <a:p>
            <a:r>
              <a:rPr lang="nb-NO" dirty="0"/>
              <a:t>Retta mot utbyggingsområder – hensyn tatt til vern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11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084F-3CE5-8FDF-F9CD-E9FB10A4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157211"/>
            <a:ext cx="8229600" cy="523220"/>
          </a:xfrm>
        </p:spPr>
        <p:txBody>
          <a:bodyPr/>
          <a:lstStyle/>
          <a:p>
            <a:pPr algn="ctr"/>
            <a:r>
              <a:rPr lang="nb-NO" sz="2800" dirty="0"/>
              <a:t>Arealressurser og bebygd areal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E88BC-9BD2-510C-C8E7-531109E9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984" y="1231392"/>
            <a:ext cx="4648683" cy="3695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1F7C1F-6549-0530-A0DD-3D216F87E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6" y="884196"/>
            <a:ext cx="4474434" cy="35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923FF-0B80-7961-E6AF-2FD2D70CD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0" y="0"/>
            <a:ext cx="360720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41E129C-6659-326D-5D52-E8FCC9A78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22433"/>
              </p:ext>
            </p:extLst>
          </p:nvPr>
        </p:nvGraphicFramePr>
        <p:xfrm>
          <a:off x="4236720" y="2015490"/>
          <a:ext cx="4590288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096">
                  <a:extLst>
                    <a:ext uri="{9D8B030D-6E8A-4147-A177-3AD203B41FA5}">
                      <a16:colId xmlns:a16="http://schemas.microsoft.com/office/drawing/2014/main" val="2249992093"/>
                    </a:ext>
                  </a:extLst>
                </a:gridCol>
                <a:gridCol w="1530096">
                  <a:extLst>
                    <a:ext uri="{9D8B030D-6E8A-4147-A177-3AD203B41FA5}">
                      <a16:colId xmlns:a16="http://schemas.microsoft.com/office/drawing/2014/main" val="475860595"/>
                    </a:ext>
                  </a:extLst>
                </a:gridCol>
                <a:gridCol w="1530096">
                  <a:extLst>
                    <a:ext uri="{9D8B030D-6E8A-4147-A177-3AD203B41FA5}">
                      <a16:colId xmlns:a16="http://schemas.microsoft.com/office/drawing/2014/main" val="388438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Lokal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Nasjonal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2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Produksjon</a:t>
                      </a:r>
                      <a:endParaRPr lang="nb-NO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0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11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Rekreasjon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0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7299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F9599A4-37CF-C00B-4868-9E64E8CC26AE}"/>
              </a:ext>
            </a:extLst>
          </p:cNvPr>
          <p:cNvSpPr/>
          <p:nvPr/>
        </p:nvSpPr>
        <p:spPr>
          <a:xfrm>
            <a:off x="6827520" y="2501646"/>
            <a:ext cx="914400" cy="493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8CFDD-15D6-28EC-73FD-48616E694BBD}"/>
              </a:ext>
            </a:extLst>
          </p:cNvPr>
          <p:cNvSpPr txBox="1"/>
          <p:nvPr/>
        </p:nvSpPr>
        <p:spPr>
          <a:xfrm>
            <a:off x="4128678" y="826255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Konfliktdimensjoner i utmark</a:t>
            </a:r>
          </a:p>
        </p:txBody>
      </p:sp>
    </p:spTree>
    <p:extLst>
      <p:ext uri="{BB962C8B-B14F-4D97-AF65-F5344CB8AC3E}">
        <p14:creationId xmlns:p14="http://schemas.microsoft.com/office/powerpoint/2010/main" val="90004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7949-0ADA-D392-5972-8CD46C4B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Konsensus eller konflikt?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EE938-F054-8FCB-2586-EBA31438A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Norsk planlegging etter </a:t>
            </a:r>
            <a:r>
              <a:rPr lang="nb-NO" dirty="0" err="1"/>
              <a:t>pbl</a:t>
            </a:r>
            <a:r>
              <a:rPr lang="nb-NO" dirty="0"/>
              <a:t> er for ensidig retta mot konsensus, «å bli enige»</a:t>
            </a:r>
          </a:p>
          <a:p>
            <a:r>
              <a:rPr lang="nb-NO" dirty="0"/>
              <a:t>Fungerer i de fleste saker, men noen konflikter kan ikke elimineres med informasjon eller forhandlinger; de må aksepteres og respekteres og på en måte </a:t>
            </a:r>
            <a:r>
              <a:rPr lang="nb-NO" dirty="0" err="1"/>
              <a:t>reguleres,«å</a:t>
            </a:r>
            <a:r>
              <a:rPr lang="nb-NO" dirty="0"/>
              <a:t> bli enige om å være uenige»</a:t>
            </a:r>
          </a:p>
          <a:p>
            <a:r>
              <a:rPr lang="nb-NO" dirty="0"/>
              <a:t>Hvordan?</a:t>
            </a:r>
          </a:p>
        </p:txBody>
      </p:sp>
    </p:spTree>
    <p:extLst>
      <p:ext uri="{BB962C8B-B14F-4D97-AF65-F5344CB8AC3E}">
        <p14:creationId xmlns:p14="http://schemas.microsoft.com/office/powerpoint/2010/main" val="134939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8C1A-79A6-D24F-E645-89BF4D61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Styringssystemer - flernivåstyring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6692-441B-21A9-60DF-70C0F6E6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156570"/>
            <a:ext cx="8418747" cy="3613774"/>
          </a:xfrm>
        </p:spPr>
        <p:txBody>
          <a:bodyPr/>
          <a:lstStyle/>
          <a:p>
            <a:r>
              <a:rPr lang="nb-NO" dirty="0"/>
              <a:t>Hierarki - regler og rutiner for styring</a:t>
            </a:r>
          </a:p>
          <a:p>
            <a:r>
              <a:rPr lang="nb-NO" dirty="0"/>
              <a:t>Marked - offentlig bestilling og privat gjennomføring </a:t>
            </a:r>
          </a:p>
          <a:p>
            <a:r>
              <a:rPr lang="nb-NO" dirty="0"/>
              <a:t>Nettverk - samarbeid mellom gjensidig avhengig aktører </a:t>
            </a:r>
          </a:p>
        </p:txBody>
      </p:sp>
    </p:spTree>
    <p:extLst>
      <p:ext uri="{BB962C8B-B14F-4D97-AF65-F5344CB8AC3E}">
        <p14:creationId xmlns:p14="http://schemas.microsoft.com/office/powerpoint/2010/main" val="284890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On-screen Show (16:9)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Neue</vt:lpstr>
      <vt:lpstr>MyriadPro-It</vt:lpstr>
      <vt:lpstr>MyriadPro-Regular</vt:lpstr>
      <vt:lpstr>Office-tema</vt:lpstr>
      <vt:lpstr>Sterke og svake sider ved  plan- og bygningsloven</vt:lpstr>
      <vt:lpstr>Plan- og bygningsloven (pbl) i utmark</vt:lpstr>
      <vt:lpstr>PowerPoint Presentation</vt:lpstr>
      <vt:lpstr>Forvaltningsregimer</vt:lpstr>
      <vt:lpstr>   Arealplanregimet</vt:lpstr>
      <vt:lpstr>Arealressurser og bebygd areal</vt:lpstr>
      <vt:lpstr>PowerPoint Presentation</vt:lpstr>
      <vt:lpstr>   Konsensus eller konflikt?</vt:lpstr>
      <vt:lpstr>  Styringssystemer - flernivåstyring</vt:lpstr>
      <vt:lpstr>Innsigelse</vt:lpstr>
      <vt:lpstr>Regionalt planforum</vt:lpstr>
      <vt:lpstr>Pbl § 11-8 Hensynssoner</vt:lpstr>
      <vt:lpstr>Eksempel:  Kommunplanens arealdel Rennebu 2014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Terje Skjeggedal</cp:lastModifiedBy>
  <cp:revision>157</cp:revision>
  <cp:lastPrinted>2022-11-21T12:35:11Z</cp:lastPrinted>
  <dcterms:created xsi:type="dcterms:W3CDTF">2013-06-10T16:56:09Z</dcterms:created>
  <dcterms:modified xsi:type="dcterms:W3CDTF">2022-11-22T12:40:47Z</dcterms:modified>
</cp:coreProperties>
</file>